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50"/>
  </p:notesMasterIdLst>
  <p:sldIdLst>
    <p:sldId id="256" r:id="rId2"/>
    <p:sldId id="257" r:id="rId3"/>
    <p:sldId id="272" r:id="rId4"/>
    <p:sldId id="273" r:id="rId5"/>
    <p:sldId id="274" r:id="rId6"/>
    <p:sldId id="258" r:id="rId7"/>
    <p:sldId id="270" r:id="rId8"/>
    <p:sldId id="271" r:id="rId9"/>
    <p:sldId id="275" r:id="rId10"/>
    <p:sldId id="302" r:id="rId11"/>
    <p:sldId id="276" r:id="rId12"/>
    <p:sldId id="278" r:id="rId13"/>
    <p:sldId id="279" r:id="rId14"/>
    <p:sldId id="277" r:id="rId15"/>
    <p:sldId id="280" r:id="rId16"/>
    <p:sldId id="281" r:id="rId17"/>
    <p:sldId id="282" r:id="rId18"/>
    <p:sldId id="285" r:id="rId19"/>
    <p:sldId id="284"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265" r:id="rId37"/>
    <p:sldId id="283" r:id="rId38"/>
    <p:sldId id="306" r:id="rId39"/>
    <p:sldId id="259" r:id="rId40"/>
    <p:sldId id="263" r:id="rId41"/>
    <p:sldId id="264" r:id="rId42"/>
    <p:sldId id="303" r:id="rId43"/>
    <p:sldId id="304" r:id="rId44"/>
    <p:sldId id="305" r:id="rId45"/>
    <p:sldId id="267" r:id="rId46"/>
    <p:sldId id="260" r:id="rId47"/>
    <p:sldId id="266" r:id="rId48"/>
    <p:sldId id="26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1DF8EA5-8A0B-4899-99B3-7B0F4CDB0A1C}">
          <p14:sldIdLst>
            <p14:sldId id="256"/>
            <p14:sldId id="257"/>
            <p14:sldId id="272"/>
            <p14:sldId id="273"/>
            <p14:sldId id="274"/>
          </p14:sldIdLst>
        </p14:section>
        <p14:section name="literature survey" id="{18D4C5BE-5BD7-4197-BED2-7A35A6EB25BC}">
          <p14:sldIdLst>
            <p14:sldId id="258"/>
            <p14:sldId id="270"/>
            <p14:sldId id="271"/>
            <p14:sldId id="275"/>
          </p14:sldIdLst>
        </p14:section>
        <p14:section name="methodologies" id="{F94483FB-C9B1-4A26-8120-78EB301B161F}">
          <p14:sldIdLst>
            <p14:sldId id="302"/>
            <p14:sldId id="276"/>
            <p14:sldId id="278"/>
            <p14:sldId id="279"/>
            <p14:sldId id="277"/>
            <p14:sldId id="280"/>
            <p14:sldId id="281"/>
            <p14:sldId id="282"/>
          </p14:sldIdLst>
        </p14:section>
        <p14:section name="software description" id="{D960E64F-130E-4DF8-8179-3273CEC08813}">
          <p14:sldIdLst>
            <p14:sldId id="285"/>
            <p14:sldId id="284"/>
            <p14:sldId id="286"/>
            <p14:sldId id="287"/>
            <p14:sldId id="288"/>
            <p14:sldId id="289"/>
            <p14:sldId id="290"/>
            <p14:sldId id="291"/>
          </p14:sldIdLst>
        </p14:section>
        <p14:section name="hardware description" id="{52672AB3-D5B2-4685-B749-3CA1FABBB072}">
          <p14:sldIdLst>
            <p14:sldId id="292"/>
            <p14:sldId id="293"/>
            <p14:sldId id="294"/>
            <p14:sldId id="295"/>
            <p14:sldId id="296"/>
            <p14:sldId id="297"/>
            <p14:sldId id="298"/>
          </p14:sldIdLst>
        </p14:section>
        <p14:section name="model architecture" id="{4D6EE579-343A-4DB9-B12C-A41CFAEBA554}">
          <p14:sldIdLst>
            <p14:sldId id="299"/>
            <p14:sldId id="300"/>
            <p14:sldId id="301"/>
          </p14:sldIdLst>
        </p14:section>
        <p14:section name="block diagram" id="{FCBEF645-7CC6-4555-A1C7-318E80114645}">
          <p14:sldIdLst>
            <p14:sldId id="265"/>
            <p14:sldId id="283"/>
            <p14:sldId id="306"/>
            <p14:sldId id="259"/>
            <p14:sldId id="263"/>
            <p14:sldId id="264"/>
          </p14:sldIdLst>
        </p14:section>
        <p14:section name="end section" id="{EAF4A854-C3A6-49A6-99AA-4C3A2F2D4DAE}">
          <p14:sldIdLst>
            <p14:sldId id="303"/>
            <p14:sldId id="304"/>
            <p14:sldId id="305"/>
          </p14:sldIdLst>
        </p14:section>
        <p14:section name="old junk" id="{6B44565D-7180-47CD-9AAE-0B67812B5AD4}">
          <p14:sldIdLst>
            <p14:sldId id="267"/>
            <p14:sldId id="260"/>
            <p14:sldId id="26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33" autoAdjust="0"/>
  </p:normalViewPr>
  <p:slideViewPr>
    <p:cSldViewPr snapToGrid="0">
      <p:cViewPr>
        <p:scale>
          <a:sx n="100" d="100"/>
          <a:sy n="100" d="100"/>
        </p:scale>
        <p:origin x="990" y="354"/>
      </p:cViewPr>
      <p:guideLst/>
    </p:cSldViewPr>
  </p:slideViewPr>
  <p:outlineViewPr>
    <p:cViewPr>
      <p:scale>
        <a:sx n="33" d="100"/>
        <a:sy n="33" d="100"/>
      </p:scale>
      <p:origin x="0" y="-59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35BEB-45FF-47D0-879C-67BE01C98E58}" type="datetimeFigureOut">
              <a:rPr lang="en-IN" smtClean="0"/>
              <a:t>01-04-2017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96857-D2E1-40EA-AB8D-C7EE355F452E}" type="slidenum">
              <a:rPr lang="en-IN" smtClean="0"/>
              <a:t>‹#›</a:t>
            </a:fld>
            <a:endParaRPr lang="en-IN"/>
          </a:p>
        </p:txBody>
      </p:sp>
    </p:spTree>
    <p:extLst>
      <p:ext uri="{BB962C8B-B14F-4D97-AF65-F5344CB8AC3E}">
        <p14:creationId xmlns:p14="http://schemas.microsoft.com/office/powerpoint/2010/main" val="2624254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BD96857-D2E1-40EA-AB8D-C7EE355F452E}" type="slidenum">
              <a:rPr lang="en-IN" smtClean="0"/>
              <a:t>1</a:t>
            </a:fld>
            <a:endParaRPr lang="en-IN"/>
          </a:p>
        </p:txBody>
      </p:sp>
    </p:spTree>
    <p:extLst>
      <p:ext uri="{BB962C8B-B14F-4D97-AF65-F5344CB8AC3E}">
        <p14:creationId xmlns:p14="http://schemas.microsoft.com/office/powerpoint/2010/main" val="4179605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BD96857-D2E1-40EA-AB8D-C7EE355F452E}" type="slidenum">
              <a:rPr lang="en-IN" smtClean="0"/>
              <a:t>2</a:t>
            </a:fld>
            <a:endParaRPr lang="en-IN"/>
          </a:p>
        </p:txBody>
      </p:sp>
    </p:spTree>
    <p:extLst>
      <p:ext uri="{BB962C8B-B14F-4D97-AF65-F5344CB8AC3E}">
        <p14:creationId xmlns:p14="http://schemas.microsoft.com/office/powerpoint/2010/main" val="332097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BD96857-D2E1-40EA-AB8D-C7EE355F452E}" type="slidenum">
              <a:rPr lang="en-IN" smtClean="0"/>
              <a:t>3</a:t>
            </a:fld>
            <a:endParaRPr lang="en-IN"/>
          </a:p>
        </p:txBody>
      </p:sp>
    </p:spTree>
    <p:extLst>
      <p:ext uri="{BB962C8B-B14F-4D97-AF65-F5344CB8AC3E}">
        <p14:creationId xmlns:p14="http://schemas.microsoft.com/office/powerpoint/2010/main" val="1700764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E26FA2B-1880-445C-BC80-5592692D53D5}" type="datetime1">
              <a:rPr lang="en-US" smtClean="0"/>
              <a:t>4/1/2017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3"/>
          <a:stretch>
            <a:fillRect/>
          </a:stretch>
        </p:blipFill>
        <p:spPr>
          <a:xfrm>
            <a:off x="1615" y="5702300"/>
            <a:ext cx="1146147" cy="1146147"/>
          </a:xfrm>
          <a:prstGeom prst="rect">
            <a:avLst/>
          </a:prstGeom>
        </p:spPr>
      </p:pic>
      <p:pic>
        <p:nvPicPr>
          <p:cNvPr id="8" name="Picture 7"/>
          <p:cNvPicPr>
            <a:picLocks noChangeAspect="1"/>
          </p:cNvPicPr>
          <p:nvPr userDrawn="1"/>
        </p:nvPicPr>
        <p:blipFill>
          <a:blip r:embed="rId4"/>
          <a:stretch>
            <a:fillRect/>
          </a:stretch>
        </p:blipFill>
        <p:spPr>
          <a:xfrm>
            <a:off x="11051384" y="5710556"/>
            <a:ext cx="1162050" cy="1162050"/>
          </a:xfrm>
          <a:prstGeom prst="rect">
            <a:avLst/>
          </a:prstGeom>
          <a:solidFill>
            <a:schemeClr val="tx1"/>
          </a:solidFill>
        </p:spPr>
      </p:pic>
    </p:spTree>
    <p:extLst>
      <p:ext uri="{BB962C8B-B14F-4D97-AF65-F5344CB8AC3E}">
        <p14:creationId xmlns:p14="http://schemas.microsoft.com/office/powerpoint/2010/main" val="29653463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6C93B-6DAB-49A0-9C39-B79A558D09B9}"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8" name="Picture 7"/>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3968921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D1B9BF-CE84-48E0-B427-DF2DF86B6EDA}"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3" name="Picture 2"/>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3572488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041303-CBDB-4B36-92C8-546463651D25}"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pic>
        <p:nvPicPr>
          <p:cNvPr id="3" name="Picture 2"/>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23099371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DAA7AE-6A36-4E16-8DFE-CA512F1D71D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3" name="Picture 2"/>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29130294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4506D-D053-4660-94B4-B53DB9A60733}" type="datetime1">
              <a:rPr lang="en-US" smtClean="0"/>
              <a:t>4/1/2017</a:t>
            </a:fld>
            <a:endParaRPr lang="en-US" dirty="0"/>
          </a:p>
        </p:txBody>
      </p:sp>
      <p:sp>
        <p:nvSpPr>
          <p:cNvPr id="4" name="Footer Placeholder 3"/>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2" name="Picture 1"/>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37276956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1D35A1E-5B76-4608-9239-3B8B4EB6BABE}" type="datetime1">
              <a:rPr lang="en-US" smtClean="0"/>
              <a:t>4/1/2017</a:t>
            </a:fld>
            <a:endParaRPr lang="en-US" dirty="0"/>
          </a:p>
        </p:txBody>
      </p:sp>
      <p:sp>
        <p:nvSpPr>
          <p:cNvPr id="4" name="Footer Placeholder 3"/>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2" name="Picture 1"/>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1239463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42494C-AF36-439D-8C8A-14FB5DE966D1}"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27792430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FCFEE0-A6F9-4B85-B572-BFEF58B89A98}"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15833875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11296449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2EEC4D-B9F4-4568-B0F5-667FB654CEFB}"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10722934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8" name="Picture 7"/>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6512580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6F07D1-2B4D-48AD-8061-FC42C3DD6BCD}" type="datetime1">
              <a:rPr lang="en-US" smtClean="0"/>
              <a:t>4/1/2017</a:t>
            </a:fld>
            <a:endParaRPr lang="en-US" dirty="0"/>
          </a:p>
        </p:txBody>
      </p:sp>
      <p:sp>
        <p:nvSpPr>
          <p:cNvPr id="8" name="Footer Placeholder 7"/>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pic>
        <p:nvPicPr>
          <p:cNvPr id="10" name="Picture 9"/>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42510383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7380722" y="6492874"/>
            <a:ext cx="2743200" cy="365125"/>
          </a:xfrm>
        </p:spPr>
        <p:txBody>
          <a:bodyPr/>
          <a:lstStyle/>
          <a:p>
            <a:fld id="{031D5E46-52F4-49F4-B38F-0286931139FD}" type="datetime1">
              <a:rPr lang="en-US" smtClean="0"/>
              <a:t>4/1/2017</a:t>
            </a:fld>
            <a:endParaRPr lang="en-US" dirty="0"/>
          </a:p>
        </p:txBody>
      </p:sp>
      <p:sp>
        <p:nvSpPr>
          <p:cNvPr id="4" name="Footer Placeholder 3"/>
          <p:cNvSpPr>
            <a:spLocks noGrp="1"/>
          </p:cNvSpPr>
          <p:nvPr>
            <p:ph type="ftr" sz="quarter" idx="11"/>
          </p:nvPr>
        </p:nvSpPr>
        <p:spPr>
          <a:xfrm>
            <a:off x="1141413" y="6492875"/>
            <a:ext cx="6239309" cy="365125"/>
          </a:xfrm>
        </p:spPr>
        <p:txBody>
          <a:bodyPr/>
          <a:lstStyle/>
          <a:p>
            <a:r>
              <a:rPr lang="en-US" smtClean="0"/>
              <a:t>JIZTOM FRANCIS K , NIVAS GOKUL M – GROUP NO 10  CHARGING STATION FOR IEC / ISO 15118 PROTOCOL</a:t>
            </a:r>
            <a:endParaRPr lang="en-US" dirty="0"/>
          </a:p>
        </p:txBody>
      </p:sp>
      <p:sp>
        <p:nvSpPr>
          <p:cNvPr id="5" name="Slide Number Placeholder 4"/>
          <p:cNvSpPr>
            <a:spLocks noGrp="1"/>
          </p:cNvSpPr>
          <p:nvPr>
            <p:ph type="sldNum" sz="quarter" idx="12"/>
          </p:nvPr>
        </p:nvSpPr>
        <p:spPr>
          <a:xfrm>
            <a:off x="10276322" y="6489698"/>
            <a:ext cx="771089" cy="365125"/>
          </a:xfrm>
        </p:spPr>
        <p:txBody>
          <a:bodyPr/>
          <a:lstStyle/>
          <a:p>
            <a:fld id="{6D22F896-40B5-4ADD-8801-0D06FADFA095}" type="slidenum">
              <a:rPr lang="en-US" smtClean="0"/>
              <a:t>‹#›</a:t>
            </a:fld>
            <a:endParaRPr lang="en-US" dirty="0"/>
          </a:p>
        </p:txBody>
      </p:sp>
      <p:pic>
        <p:nvPicPr>
          <p:cNvPr id="6" name="Picture 5"/>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8530771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EA6AF-9DAC-4BAB-9A36-FF4A80C05C47}" type="datetime1">
              <a:rPr lang="en-US" smtClean="0"/>
              <a:t>4/1/2017</a:t>
            </a:fld>
            <a:endParaRPr lang="en-US" dirty="0"/>
          </a:p>
        </p:txBody>
      </p:sp>
      <p:sp>
        <p:nvSpPr>
          <p:cNvPr id="3" name="Footer Placeholder 2"/>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
        <p:nvSpPr>
          <p:cNvPr id="9" name="Picture Placeholder 8"/>
          <p:cNvSpPr>
            <a:spLocks noGrp="1"/>
          </p:cNvSpPr>
          <p:nvPr>
            <p:ph type="pic" sz="quarter" idx="14"/>
          </p:nvPr>
        </p:nvSpPr>
        <p:spPr>
          <a:xfrm>
            <a:off x="11047411" y="5760721"/>
            <a:ext cx="1144590" cy="1097280"/>
          </a:xfrm>
        </p:spPr>
        <p:txBody>
          <a:bodyPr/>
          <a:lstStyle/>
          <a:p>
            <a:endParaRPr lang="en-IN"/>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710238"/>
            <a:ext cx="1147763" cy="1147763"/>
          </a:xfrm>
          <a:prstGeom prst="rect">
            <a:avLst/>
          </a:prstGeom>
        </p:spPr>
      </p:pic>
    </p:spTree>
    <p:extLst>
      <p:ext uri="{BB962C8B-B14F-4D97-AF65-F5344CB8AC3E}">
        <p14:creationId xmlns:p14="http://schemas.microsoft.com/office/powerpoint/2010/main" val="17606851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Picture Placeholder 10"/>
          <p:cNvSpPr>
            <a:spLocks noGrp="1"/>
          </p:cNvSpPr>
          <p:nvPr>
            <p:ph type="pic" sz="quarter" idx="14"/>
          </p:nvPr>
        </p:nvSpPr>
        <p:spPr>
          <a:xfrm>
            <a:off x="11047413" y="5883275"/>
            <a:ext cx="1144587" cy="974726"/>
          </a:xfrm>
        </p:spPr>
        <p:txBody>
          <a:bodyPr/>
          <a:lstStyle/>
          <a:p>
            <a:endParaRPr lang="en-IN"/>
          </a:p>
        </p:txBody>
      </p:sp>
      <p:pic>
        <p:nvPicPr>
          <p:cNvPr id="12" name="Picture 11"/>
          <p:cNvPicPr>
            <a:picLocks noChangeAspect="1"/>
          </p:cNvPicPr>
          <p:nvPr userDrawn="1"/>
        </p:nvPicPr>
        <p:blipFill>
          <a:blip r:embed="rId2"/>
          <a:stretch>
            <a:fillRect/>
          </a:stretch>
        </p:blipFill>
        <p:spPr>
          <a:xfrm>
            <a:off x="-4739" y="5711853"/>
            <a:ext cx="1146147" cy="1146147"/>
          </a:xfrm>
          <a:prstGeom prst="rect">
            <a:avLst/>
          </a:prstGeom>
        </p:spPr>
      </p:pic>
    </p:spTree>
    <p:extLst>
      <p:ext uri="{BB962C8B-B14F-4D97-AF65-F5344CB8AC3E}">
        <p14:creationId xmlns:p14="http://schemas.microsoft.com/office/powerpoint/2010/main" val="36926893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0C0D0-E813-4159-A597-EA2C15E4A3CC}"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8" name="Picture 7"/>
          <p:cNvPicPr>
            <a:picLocks noChangeAspect="1"/>
          </p:cNvPicPr>
          <p:nvPr userDrawn="1"/>
        </p:nvPicPr>
        <p:blipFill>
          <a:blip r:embed="rId2"/>
          <a:stretch>
            <a:fillRect/>
          </a:stretch>
        </p:blipFill>
        <p:spPr>
          <a:xfrm>
            <a:off x="0" y="5711853"/>
            <a:ext cx="1146147" cy="1146147"/>
          </a:xfrm>
          <a:prstGeom prst="rect">
            <a:avLst/>
          </a:prstGeom>
        </p:spPr>
      </p:pic>
    </p:spTree>
    <p:extLst>
      <p:ext uri="{BB962C8B-B14F-4D97-AF65-F5344CB8AC3E}">
        <p14:creationId xmlns:p14="http://schemas.microsoft.com/office/powerpoint/2010/main" val="5960748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5329" y="6478268"/>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CE643E-6FA4-42EF-8A65-25A82507E900}" type="datetime1">
              <a:rPr lang="en-US" smtClean="0"/>
              <a:t>4/1/2017</a:t>
            </a:fld>
            <a:endParaRPr lang="en-US" dirty="0"/>
          </a:p>
        </p:txBody>
      </p:sp>
      <p:sp>
        <p:nvSpPr>
          <p:cNvPr id="5" name="Footer Placeholder 4"/>
          <p:cNvSpPr>
            <a:spLocks noGrp="1"/>
          </p:cNvSpPr>
          <p:nvPr>
            <p:ph type="ftr" sz="quarter" idx="3"/>
          </p:nvPr>
        </p:nvSpPr>
        <p:spPr>
          <a:xfrm>
            <a:off x="1125533" y="6478269"/>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4"/>
          </p:nvPr>
        </p:nvSpPr>
        <p:spPr>
          <a:xfrm>
            <a:off x="10239235" y="6478267"/>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48" name="Picture 47"/>
          <p:cNvPicPr>
            <a:picLocks noChangeAspect="1"/>
          </p:cNvPicPr>
          <p:nvPr userDrawn="1"/>
        </p:nvPicPr>
        <p:blipFill>
          <a:blip r:embed="rId20"/>
          <a:stretch>
            <a:fillRect/>
          </a:stretch>
        </p:blipFill>
        <p:spPr>
          <a:xfrm>
            <a:off x="-18229" y="5711853"/>
            <a:ext cx="1146147" cy="1146147"/>
          </a:xfrm>
          <a:prstGeom prst="rect">
            <a:avLst/>
          </a:prstGeom>
        </p:spPr>
      </p:pic>
      <p:pic>
        <p:nvPicPr>
          <p:cNvPr id="49" name="Picture 48"/>
          <p:cNvPicPr>
            <a:picLocks noChangeAspect="1"/>
          </p:cNvPicPr>
          <p:nvPr userDrawn="1"/>
        </p:nvPicPr>
        <p:blipFill>
          <a:blip r:embed="rId21"/>
          <a:stretch>
            <a:fillRect/>
          </a:stretch>
        </p:blipFill>
        <p:spPr>
          <a:xfrm>
            <a:off x="11037891" y="5694363"/>
            <a:ext cx="1163637" cy="1163637"/>
          </a:xfrm>
          <a:prstGeom prst="rect">
            <a:avLst/>
          </a:prstGeom>
          <a:solidFill>
            <a:schemeClr val="tx1"/>
          </a:solidFill>
        </p:spPr>
      </p:pic>
    </p:spTree>
    <p:extLst>
      <p:ext uri="{BB962C8B-B14F-4D97-AF65-F5344CB8AC3E}">
        <p14:creationId xmlns:p14="http://schemas.microsoft.com/office/powerpoint/2010/main" val="60108189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0356" y="460387"/>
            <a:ext cx="8791575" cy="2387600"/>
          </a:xfrm>
        </p:spPr>
        <p:txBody>
          <a:bodyPr>
            <a:noAutofit/>
          </a:bodyPr>
          <a:lstStyle/>
          <a:p>
            <a:pPr algn="ctr"/>
            <a:r>
              <a:rPr lang="en-US" sz="3600" b="1" i="1" dirty="0" smtClean="0">
                <a:latin typeface="BankGothic Md BT" panose="020B0807020203060204" pitchFamily="34" charset="0"/>
              </a:rPr>
              <a:t>Charging station for iec / iso 15118 protocol</a:t>
            </a:r>
            <a:r>
              <a:rPr lang="en-IN" sz="3200" i="1" dirty="0">
                <a:latin typeface="BankGothic Md BT" panose="020B0807020203060204" pitchFamily="34" charset="0"/>
              </a:rPr>
              <a:t/>
            </a:r>
            <a:br>
              <a:rPr lang="en-IN" sz="3200" i="1" dirty="0">
                <a:latin typeface="BankGothic Md BT" panose="020B0807020203060204" pitchFamily="34" charset="0"/>
              </a:rPr>
            </a:br>
            <a:endParaRPr lang="en-IN" sz="3200" dirty="0">
              <a:latin typeface="BankGothic Md BT" panose="020B0807020203060204" pitchFamily="34" charset="0"/>
            </a:endParaRPr>
          </a:p>
        </p:txBody>
      </p:sp>
      <p:sp>
        <p:nvSpPr>
          <p:cNvPr id="3" name="Subtitle 2"/>
          <p:cNvSpPr>
            <a:spLocks noGrp="1"/>
          </p:cNvSpPr>
          <p:nvPr>
            <p:ph type="subTitle" idx="1"/>
          </p:nvPr>
        </p:nvSpPr>
        <p:spPr>
          <a:xfrm>
            <a:off x="2180355" y="2847986"/>
            <a:ext cx="8791575" cy="3022877"/>
          </a:xfrm>
        </p:spPr>
        <p:txBody>
          <a:bodyPr>
            <a:normAutofit/>
          </a:bodyPr>
          <a:lstStyle/>
          <a:p>
            <a:pPr algn="ctr">
              <a:spcBef>
                <a:spcPts val="600"/>
              </a:spcBef>
            </a:pPr>
            <a:r>
              <a:rPr lang="en-IN" dirty="0" smtClean="0">
                <a:solidFill>
                  <a:schemeClr val="tx1"/>
                </a:solidFill>
                <a:latin typeface="Times New Roman" panose="02020603050405020304" pitchFamily="18" charset="0"/>
                <a:cs typeface="Times New Roman" panose="02020603050405020304" pitchFamily="18" charset="0"/>
              </a:rPr>
              <a:t>Jiztom  Francis  k</a:t>
            </a:r>
            <a:r>
              <a:rPr lang="en-IN" dirty="0" smtClean="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311113106022</a:t>
            </a:r>
          </a:p>
          <a:p>
            <a:pPr algn="ctr">
              <a:spcBef>
                <a:spcPts val="600"/>
              </a:spcBef>
            </a:pPr>
            <a:r>
              <a:rPr lang="en-IN" dirty="0" smtClean="0">
                <a:solidFill>
                  <a:schemeClr val="tx1"/>
                </a:solidFill>
                <a:latin typeface="Times New Roman" panose="02020603050405020304" pitchFamily="18" charset="0"/>
                <a:cs typeface="Times New Roman" panose="02020603050405020304" pitchFamily="18" charset="0"/>
              </a:rPr>
              <a:t>Nivas </a:t>
            </a:r>
            <a:r>
              <a:rPr lang="en-IN" dirty="0" smtClean="0">
                <a:solidFill>
                  <a:schemeClr val="tx1"/>
                </a:solidFill>
                <a:latin typeface="Times New Roman" panose="02020603050405020304" pitchFamily="18" charset="0"/>
                <a:cs typeface="Times New Roman" panose="02020603050405020304" pitchFamily="18" charset="0"/>
              </a:rPr>
              <a:t>gokul  </a:t>
            </a:r>
            <a:r>
              <a:rPr lang="en-IN" dirty="0" smtClean="0">
                <a:solidFill>
                  <a:schemeClr val="tx1"/>
                </a:solidFill>
                <a:latin typeface="Times New Roman" panose="02020603050405020304" pitchFamily="18" charset="0"/>
                <a:cs typeface="Times New Roman" panose="02020603050405020304" pitchFamily="18" charset="0"/>
              </a:rPr>
              <a:t>m</a:t>
            </a:r>
            <a:r>
              <a:rPr lang="en-IN" dirty="0" smtClean="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311113106040</a:t>
            </a:r>
          </a:p>
          <a:p>
            <a:pPr algn="ctr">
              <a:spcBef>
                <a:spcPts val="600"/>
              </a:spcBef>
            </a:pPr>
            <a:endParaRPr lang="en-IN" dirty="0">
              <a:solidFill>
                <a:schemeClr val="tx1"/>
              </a:solidFill>
              <a:latin typeface="Times New Roman" panose="02020603050405020304" pitchFamily="18" charset="0"/>
              <a:cs typeface="Times New Roman" panose="02020603050405020304" pitchFamily="18" charset="0"/>
            </a:endParaRPr>
          </a:p>
          <a:p>
            <a:pPr algn="ctr">
              <a:spcBef>
                <a:spcPts val="600"/>
              </a:spcBef>
            </a:pPr>
            <a:r>
              <a:rPr lang="en-IN" u="sng" dirty="0" smtClean="0">
                <a:solidFill>
                  <a:schemeClr val="tx1"/>
                </a:solidFill>
                <a:latin typeface="Times New Roman" panose="02020603050405020304" pitchFamily="18" charset="0"/>
                <a:cs typeface="Times New Roman" panose="02020603050405020304" pitchFamily="18" charset="0"/>
              </a:rPr>
              <a:t>Supervisor</a:t>
            </a:r>
          </a:p>
          <a:p>
            <a:pPr algn="ctr">
              <a:spcBef>
                <a:spcPts val="600"/>
              </a:spcBef>
            </a:pPr>
            <a:r>
              <a:rPr lang="en-IN" dirty="0" smtClean="0">
                <a:solidFill>
                  <a:schemeClr val="tx1"/>
                </a:solidFill>
                <a:latin typeface="Times New Roman" panose="02020603050405020304" pitchFamily="18" charset="0"/>
                <a:cs typeface="Times New Roman" panose="02020603050405020304" pitchFamily="18" charset="0"/>
              </a:rPr>
              <a:t>Mr. I suman Maria tony,  M.Tech</a:t>
            </a:r>
          </a:p>
          <a:p>
            <a:pPr algn="ctr">
              <a:spcBef>
                <a:spcPts val="600"/>
              </a:spcBef>
            </a:pPr>
            <a:r>
              <a:rPr lang="en-IN" dirty="0" smtClean="0">
                <a:solidFill>
                  <a:schemeClr val="tx1"/>
                </a:solidFill>
                <a:latin typeface="Times New Roman" panose="02020603050405020304" pitchFamily="18" charset="0"/>
                <a:cs typeface="Times New Roman" panose="02020603050405020304" pitchFamily="18" charset="0"/>
              </a:rPr>
              <a:t>ASST. PROFESSOR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072981" y="6355080"/>
            <a:ext cx="8898949" cy="502920"/>
          </a:xfrm>
        </p:spPr>
        <p:txBody>
          <a:bodyPr/>
          <a:lstStyle/>
          <a:p>
            <a:pPr algn="ctr"/>
            <a:r>
              <a:rPr lang="en-US" dirty="0" smtClean="0"/>
              <a:t>JIZTOM FRANCIS K , NIVAS GOKUL M – GROUP NO 10  CHARGING STATION FOR IEC / ISO 15118 PROTOCOL</a:t>
            </a:r>
            <a:endParaRPr lang="en-US" dirty="0"/>
          </a:p>
        </p:txBody>
      </p:sp>
    </p:spTree>
    <p:extLst>
      <p:ext uri="{BB962C8B-B14F-4D97-AF65-F5344CB8AC3E}">
        <p14:creationId xmlns:p14="http://schemas.microsoft.com/office/powerpoint/2010/main" val="73146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methodologies</a:t>
            </a:r>
            <a:endParaRPr lang="en-IN" dirty="0"/>
          </a:p>
        </p:txBody>
      </p:sp>
      <p:sp>
        <p:nvSpPr>
          <p:cNvPr id="8" name="Text Placeholder 7"/>
          <p:cNvSpPr>
            <a:spLocks noGrp="1"/>
          </p:cNvSpPr>
          <p:nvPr>
            <p:ph type="body" idx="1"/>
          </p:nvPr>
        </p:nvSpPr>
        <p:spPr/>
        <p:txBody>
          <a:bodyPr/>
          <a:lstStyle/>
          <a:p>
            <a:endParaRPr lang="en-IN"/>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310586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IEC 62196: VEHICLE </a:t>
            </a:r>
            <a:r>
              <a:rPr lang="en-IN" b="1" dirty="0" smtClean="0"/>
              <a:t>PLUG</a:t>
            </a:r>
            <a:endParaRPr lang="en-IN" dirty="0"/>
          </a:p>
        </p:txBody>
      </p:sp>
      <p:pic>
        <p:nvPicPr>
          <p:cNvPr id="8" name="Content Placeholder 7"/>
          <p:cNvPicPr>
            <a:picLocks noGrp="1" noChangeAspect="1"/>
          </p:cNvPicPr>
          <p:nvPr>
            <p:ph idx="1"/>
          </p:nvPr>
        </p:nvPicPr>
        <p:blipFill>
          <a:blip r:embed="rId2"/>
          <a:stretch>
            <a:fillRect/>
          </a:stretch>
        </p:blipFill>
        <p:spPr>
          <a:xfrm>
            <a:off x="3238682" y="2249488"/>
            <a:ext cx="5711462" cy="3541712"/>
          </a:xfrm>
          <a:prstGeom prst="rect">
            <a:avLst/>
          </a:prstGeom>
        </p:spPr>
      </p:pic>
      <p:sp>
        <p:nvSpPr>
          <p:cNvPr id="2" name="Date Placeholder 1"/>
          <p:cNvSpPr>
            <a:spLocks noGrp="1"/>
          </p:cNvSpPr>
          <p:nvPr>
            <p:ph type="dt" sz="half" idx="10"/>
          </p:nvPr>
        </p:nvSpPr>
        <p:spPr/>
        <p:txBody>
          <a:bodyPr/>
          <a:lstStyle/>
          <a:p>
            <a:fld id="{097EA6AF-9DAC-4BAB-9A36-FF4A80C05C47}" type="datetime1">
              <a:rPr lang="en-US" smtClean="0"/>
              <a:t>4/1/2017</a:t>
            </a:fld>
            <a:endParaRPr lang="en-US" dirty="0"/>
          </a:p>
        </p:txBody>
      </p:sp>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91443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IEC </a:t>
            </a:r>
            <a:r>
              <a:rPr lang="en-IN" b="1" dirty="0" smtClean="0"/>
              <a:t>61851</a:t>
            </a:r>
            <a:endParaRPr lang="en-IN" dirty="0"/>
          </a:p>
        </p:txBody>
      </p:sp>
      <p:sp>
        <p:nvSpPr>
          <p:cNvPr id="3" name="Content Placeholder 2"/>
          <p:cNvSpPr>
            <a:spLocks noGrp="1"/>
          </p:cNvSpPr>
          <p:nvPr>
            <p:ph idx="1"/>
          </p:nvPr>
        </p:nvSpPr>
        <p:spPr>
          <a:xfrm>
            <a:off x="1141413" y="2249487"/>
            <a:ext cx="3659187" cy="3541714"/>
          </a:xfrm>
        </p:spPr>
        <p:txBody>
          <a:bodyPr>
            <a:normAutofit fontScale="85000" lnSpcReduction="10000"/>
          </a:bodyPr>
          <a:lstStyle/>
          <a:p>
            <a:pPr marL="0" indent="0" algn="just">
              <a:buNone/>
            </a:pPr>
            <a:r>
              <a:rPr lang="en-IN" dirty="0"/>
              <a:t>The standard adopts the IEC 61851 definition for a signal pin that switches the charging current - the charging station remains de-energized until an electric vehicle is connected. During the charging process, the vehicle cannot be put into operation.</a:t>
            </a:r>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12</a:t>
            </a:fld>
            <a:endParaRPr lang="en-US" dirty="0"/>
          </a:p>
        </p:txBody>
      </p:sp>
      <p:pic>
        <p:nvPicPr>
          <p:cNvPr id="7" name="Picture 6"/>
          <p:cNvPicPr>
            <a:picLocks noChangeAspect="1"/>
          </p:cNvPicPr>
          <p:nvPr/>
        </p:nvPicPr>
        <p:blipFill>
          <a:blip r:embed="rId2"/>
          <a:stretch>
            <a:fillRect/>
          </a:stretch>
        </p:blipFill>
        <p:spPr>
          <a:xfrm>
            <a:off x="5662928" y="2249487"/>
            <a:ext cx="5895343" cy="2591025"/>
          </a:xfrm>
          <a:prstGeom prst="rect">
            <a:avLst/>
          </a:prstGeom>
        </p:spPr>
      </p:pic>
    </p:spTree>
    <p:extLst>
      <p:ext uri="{BB962C8B-B14F-4D97-AF65-F5344CB8AC3E}">
        <p14:creationId xmlns:p14="http://schemas.microsoft.com/office/powerpoint/2010/main" val="2446019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13</a:t>
            </a:fld>
            <a:endParaRPr lang="en-US" dirty="0"/>
          </a:p>
        </p:txBody>
      </p:sp>
      <p:sp>
        <p:nvSpPr>
          <p:cNvPr id="7" name="Picture Placeholder 6"/>
          <p:cNvSpPr>
            <a:spLocks noGrp="1"/>
          </p:cNvSpPr>
          <p:nvPr>
            <p:ph type="pic" sz="quarter" idx="14"/>
          </p:nvPr>
        </p:nvSpPr>
        <p:spPr/>
      </p:sp>
      <p:graphicFrame>
        <p:nvGraphicFramePr>
          <p:cNvPr id="8" name="Table 7"/>
          <p:cNvGraphicFramePr>
            <a:graphicFrameLocks noGrp="1"/>
          </p:cNvGraphicFramePr>
          <p:nvPr>
            <p:extLst>
              <p:ext uri="{D42A27DB-BD31-4B8C-83A1-F6EECF244321}">
                <p14:modId xmlns:p14="http://schemas.microsoft.com/office/powerpoint/2010/main" val="686271732"/>
              </p:ext>
            </p:extLst>
          </p:nvPr>
        </p:nvGraphicFramePr>
        <p:xfrm>
          <a:off x="1739899" y="1409701"/>
          <a:ext cx="8775701" cy="4327839"/>
        </p:xfrm>
        <a:graphic>
          <a:graphicData uri="http://schemas.openxmlformats.org/drawingml/2006/table">
            <a:tbl>
              <a:tblPr firstRow="1" firstCol="1" bandRow="1">
                <a:tableStyleId>{5C22544A-7EE6-4342-B048-85BDC9FD1C3A}</a:tableStyleId>
              </a:tblPr>
              <a:tblGrid>
                <a:gridCol w="1327148"/>
                <a:gridCol w="1491461"/>
                <a:gridCol w="5957092"/>
              </a:tblGrid>
              <a:tr h="827478">
                <a:tc>
                  <a:txBody>
                    <a:bodyPr/>
                    <a:lstStyle/>
                    <a:p>
                      <a:pPr algn="just">
                        <a:lnSpc>
                          <a:spcPct val="150000"/>
                        </a:lnSpc>
                        <a:spcAft>
                          <a:spcPts val="0"/>
                        </a:spcAft>
                      </a:pPr>
                      <a:r>
                        <a:rPr lang="de-DE" sz="2000" dirty="0">
                          <a:effectLst/>
                        </a:rPr>
                        <a:t/>
                      </a:r>
                      <a:br>
                        <a:rPr lang="de-DE" sz="2000" dirty="0">
                          <a:effectLst/>
                        </a:rPr>
                      </a:br>
                      <a:r>
                        <a:rPr lang="de-DE" sz="2000" dirty="0">
                          <a:effectLst/>
                        </a:rPr>
                        <a:t>Level</a:t>
                      </a:r>
                      <a:endParaRPr lang="en-IN" sz="2000" dirty="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Condition Description</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827478">
                <a:tc>
                  <a:txBody>
                    <a:bodyPr/>
                    <a:lstStyle/>
                    <a:p>
                      <a:pPr algn="just">
                        <a:lnSpc>
                          <a:spcPct val="150000"/>
                        </a:lnSpc>
                        <a:spcAft>
                          <a:spcPts val="0"/>
                        </a:spcAft>
                      </a:pPr>
                      <a:r>
                        <a:rPr lang="de-DE" sz="2000">
                          <a:effectLst/>
                        </a:rPr>
                        <a:t>12 ± 1 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A</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Electric vehicle is not connected</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445068">
                <a:tc>
                  <a:txBody>
                    <a:bodyPr/>
                    <a:lstStyle/>
                    <a:p>
                      <a:pPr algn="just">
                        <a:lnSpc>
                          <a:spcPct val="150000"/>
                        </a:lnSpc>
                        <a:spcAft>
                          <a:spcPts val="0"/>
                        </a:spcAft>
                      </a:pPr>
                      <a:r>
                        <a:rPr lang="de-DE" sz="2000">
                          <a:effectLst/>
                        </a:rPr>
                        <a:t>9 ± 1 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B</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connected electric vehicle, not charging Ready</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445068">
                <a:tc>
                  <a:txBody>
                    <a:bodyPr/>
                    <a:lstStyle/>
                    <a:p>
                      <a:pPr algn="just">
                        <a:lnSpc>
                          <a:spcPct val="150000"/>
                        </a:lnSpc>
                        <a:spcAft>
                          <a:spcPts val="0"/>
                        </a:spcAft>
                      </a:pPr>
                      <a:r>
                        <a:rPr lang="de-DE" sz="2000">
                          <a:effectLst/>
                        </a:rPr>
                        <a:t>6 ± 1 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C</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connected electric vehicle, ready to charge</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827304">
                <a:tc>
                  <a:txBody>
                    <a:bodyPr/>
                    <a:lstStyle/>
                    <a:p>
                      <a:pPr algn="just">
                        <a:lnSpc>
                          <a:spcPct val="150000"/>
                        </a:lnSpc>
                        <a:spcAft>
                          <a:spcPts val="0"/>
                        </a:spcAft>
                      </a:pPr>
                      <a:r>
                        <a:rPr lang="de-DE" sz="2000">
                          <a:effectLst/>
                        </a:rPr>
                        <a:t>3 ± 1 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D</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connected electric vehicle, ready for loading, ventilation needed</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445068">
                <a:tc>
                  <a:txBody>
                    <a:bodyPr/>
                    <a:lstStyle/>
                    <a:p>
                      <a:pPr algn="just">
                        <a:lnSpc>
                          <a:spcPct val="150000"/>
                        </a:lnSpc>
                        <a:spcAft>
                          <a:spcPts val="0"/>
                        </a:spcAft>
                      </a:pPr>
                      <a:r>
                        <a:rPr lang="de-DE" sz="2000">
                          <a:effectLst/>
                        </a:rPr>
                        <a:t>0 ± 1 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E </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Network problem, PP Short to earth</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r h="445068">
                <a:tc>
                  <a:txBody>
                    <a:bodyPr/>
                    <a:lstStyle/>
                    <a:p>
                      <a:pPr algn="just">
                        <a:lnSpc>
                          <a:spcPct val="150000"/>
                        </a:lnSpc>
                        <a:spcAft>
                          <a:spcPts val="0"/>
                        </a:spcAft>
                      </a:pPr>
                      <a:r>
                        <a:rPr lang="de-DE" sz="2000">
                          <a:effectLst/>
                        </a:rPr>
                        <a:t>-12V</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a:effectLst/>
                        </a:rPr>
                        <a:t>State F</a:t>
                      </a:r>
                      <a:endParaRPr lang="en-IN" sz="200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c>
                  <a:txBody>
                    <a:bodyPr/>
                    <a:lstStyle/>
                    <a:p>
                      <a:pPr algn="just">
                        <a:lnSpc>
                          <a:spcPct val="150000"/>
                        </a:lnSpc>
                        <a:spcAft>
                          <a:spcPts val="0"/>
                        </a:spcAft>
                      </a:pPr>
                      <a:r>
                        <a:rPr lang="de-DE" sz="2000" dirty="0">
                          <a:effectLst/>
                        </a:rPr>
                        <a:t>Vehicle unavailable Error</a:t>
                      </a:r>
                      <a:endParaRPr lang="en-IN" sz="2000" dirty="0">
                        <a:solidFill>
                          <a:srgbClr val="000000"/>
                        </a:solidFill>
                        <a:effectLst/>
                        <a:latin typeface="Times New Roman" panose="02020603050405020304" pitchFamily="18" charset="0"/>
                        <a:ea typeface="Calibri" panose="020F0502020204030204" pitchFamily="34" charset="0"/>
                        <a:cs typeface="Latha"/>
                      </a:endParaRPr>
                    </a:p>
                  </a:txBody>
                  <a:tcPr marL="68580" marR="68580" marT="0" marB="0" anchor="ctr"/>
                </a:tc>
              </a:tr>
            </a:tbl>
          </a:graphicData>
        </a:graphic>
      </p:graphicFrame>
    </p:spTree>
    <p:extLst>
      <p:ext uri="{BB962C8B-B14F-4D97-AF65-F5344CB8AC3E}">
        <p14:creationId xmlns:p14="http://schemas.microsoft.com/office/powerpoint/2010/main" val="1439176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ISO </a:t>
            </a:r>
            <a:r>
              <a:rPr lang="en-IN" b="1" dirty="0" smtClean="0"/>
              <a:t>15118</a:t>
            </a:r>
            <a:endParaRPr lang="en-IN" dirty="0"/>
          </a:p>
        </p:txBody>
      </p:sp>
      <p:sp>
        <p:nvSpPr>
          <p:cNvPr id="7" name="Content Placeholder 6"/>
          <p:cNvSpPr>
            <a:spLocks noGrp="1"/>
          </p:cNvSpPr>
          <p:nvPr>
            <p:ph sz="half" idx="1"/>
          </p:nvPr>
        </p:nvSpPr>
        <p:spPr/>
        <p:txBody>
          <a:bodyPr/>
          <a:lstStyle/>
          <a:p>
            <a:endParaRPr lang="en-IN"/>
          </a:p>
        </p:txBody>
      </p:sp>
      <p:pic>
        <p:nvPicPr>
          <p:cNvPr id="9" name="Content Placeholder 8"/>
          <p:cNvPicPr>
            <a:picLocks noGrp="1" noChangeAspect="1"/>
          </p:cNvPicPr>
          <p:nvPr>
            <p:ph sz="half" idx="2"/>
          </p:nvPr>
        </p:nvPicPr>
        <p:blipFill>
          <a:blip r:embed="rId2"/>
          <a:stretch>
            <a:fillRect/>
          </a:stretch>
        </p:blipFill>
        <p:spPr>
          <a:xfrm>
            <a:off x="5777591" y="1816100"/>
            <a:ext cx="6414409" cy="3350504"/>
          </a:xfrm>
          <a:prstGeom prst="rect">
            <a:avLst/>
          </a:prstGeom>
        </p:spPr>
      </p:pic>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718648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glow>
                    <a:srgbClr val="000000"/>
                  </a:glow>
                  <a:outerShdw sx="0" sy="0">
                    <a:srgbClr val="000000"/>
                  </a:outerShdw>
                  <a:reflection stA="0" endPos="0" fadeDir="0" sx="0" sy="0"/>
                </a:effectLst>
              </a:rPr>
              <a:t>OPENV2G </a:t>
            </a:r>
            <a:r>
              <a:rPr lang="en-IN" b="1" dirty="0" smtClean="0">
                <a:effectLst>
                  <a:glow>
                    <a:srgbClr val="000000"/>
                  </a:glow>
                  <a:outerShdw sx="0" sy="0">
                    <a:srgbClr val="000000"/>
                  </a:outerShdw>
                  <a:reflection stA="0" endPos="0" fadeDir="0" sx="0" sy="0"/>
                </a:effectLst>
              </a:rPr>
              <a:t>PROJECT</a:t>
            </a:r>
            <a:endParaRPr lang="en-IN" dirty="0"/>
          </a:p>
        </p:txBody>
      </p:sp>
      <p:pic>
        <p:nvPicPr>
          <p:cNvPr id="8" name="Content Placeholder 7"/>
          <p:cNvPicPr>
            <a:picLocks noGrp="1" noChangeAspect="1"/>
          </p:cNvPicPr>
          <p:nvPr>
            <p:ph sz="half" idx="1"/>
          </p:nvPr>
        </p:nvPicPr>
        <p:blipFill>
          <a:blip r:embed="rId2"/>
          <a:stretch>
            <a:fillRect/>
          </a:stretch>
        </p:blipFill>
        <p:spPr>
          <a:xfrm>
            <a:off x="1244600" y="1947069"/>
            <a:ext cx="4927600" cy="3942080"/>
          </a:xfrm>
          <a:prstGeom prst="rect">
            <a:avLst/>
          </a:prstGeom>
        </p:spPr>
      </p:pic>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80873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TCP/IP </a:t>
            </a:r>
            <a:r>
              <a:rPr lang="en-IN" b="1" dirty="0" smtClean="0"/>
              <a:t>COMMUNICATION</a:t>
            </a:r>
            <a:endParaRPr lang="en-IN" dirty="0"/>
          </a:p>
        </p:txBody>
      </p:sp>
      <p:sp>
        <p:nvSpPr>
          <p:cNvPr id="3" name="Content Placeholder 2"/>
          <p:cNvSpPr>
            <a:spLocks noGrp="1"/>
          </p:cNvSpPr>
          <p:nvPr>
            <p:ph sz="half" idx="1"/>
          </p:nvPr>
        </p:nvSpPr>
        <p:spPr/>
        <p:txBody>
          <a:bodyPr/>
          <a:lstStyle/>
          <a:p>
            <a:endParaRPr lang="en-IN"/>
          </a:p>
        </p:txBody>
      </p:sp>
      <p:pic>
        <p:nvPicPr>
          <p:cNvPr id="8" name="Content Placeholder 7"/>
          <p:cNvPicPr>
            <a:picLocks noGrp="1" noChangeAspect="1"/>
          </p:cNvPicPr>
          <p:nvPr>
            <p:ph sz="half" idx="2"/>
          </p:nvPr>
        </p:nvPicPr>
        <p:blipFill>
          <a:blip r:embed="rId2"/>
          <a:stretch>
            <a:fillRect/>
          </a:stretch>
        </p:blipFill>
        <p:spPr>
          <a:xfrm>
            <a:off x="6522679" y="1357803"/>
            <a:ext cx="4102100" cy="4852028"/>
          </a:xfrm>
          <a:prstGeom prst="rect">
            <a:avLst/>
          </a:prstGeom>
        </p:spPr>
      </p:pic>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0392030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STATE </a:t>
            </a:r>
            <a:r>
              <a:rPr lang="en-IN" b="1" dirty="0" smtClean="0"/>
              <a:t>DIAGRAM</a:t>
            </a:r>
            <a:endParaRPr lang="en-IN" dirty="0"/>
          </a:p>
        </p:txBody>
      </p:sp>
      <p:pic>
        <p:nvPicPr>
          <p:cNvPr id="9" name="Content Placeholder 8"/>
          <p:cNvPicPr>
            <a:picLocks noGrp="1" noChangeAspect="1"/>
          </p:cNvPicPr>
          <p:nvPr>
            <p:ph sz="half" idx="1"/>
          </p:nvPr>
        </p:nvPicPr>
        <p:blipFill>
          <a:blip r:embed="rId2"/>
          <a:stretch>
            <a:fillRect/>
          </a:stretch>
        </p:blipFill>
        <p:spPr>
          <a:xfrm>
            <a:off x="1000377" y="2632080"/>
            <a:ext cx="5094035" cy="2899264"/>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509344"/>
            <a:ext cx="4875213" cy="3022000"/>
          </a:xfrm>
          <a:prstGeom prst="rect">
            <a:avLst/>
          </a:prstGeom>
        </p:spPr>
      </p:pic>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960218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smtClean="0"/>
              <a:t>Software description</a:t>
            </a:r>
            <a:endParaRPr lang="en-IN" dirty="0"/>
          </a:p>
        </p:txBody>
      </p:sp>
      <p:sp>
        <p:nvSpPr>
          <p:cNvPr id="9" name="Text Placeholder 8"/>
          <p:cNvSpPr>
            <a:spLocks noGrp="1"/>
          </p:cNvSpPr>
          <p:nvPr>
            <p:ph type="body" idx="1"/>
          </p:nvPr>
        </p:nvSpPr>
        <p:spPr/>
        <p:txBody>
          <a:bodyPr/>
          <a:lstStyle/>
          <a:p>
            <a:endParaRPr lang="en-IN"/>
          </a:p>
        </p:txBody>
      </p:sp>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718435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err="1" smtClean="0"/>
              <a:t>filezilla</a:t>
            </a:r>
            <a:endParaRPr lang="en-IN" b="1" dirty="0"/>
          </a:p>
        </p:txBody>
      </p:sp>
      <p:pic>
        <p:nvPicPr>
          <p:cNvPr id="8" name="Content Placeholder 7"/>
          <p:cNvPicPr>
            <a:picLocks noGrp="1" noChangeAspect="1"/>
          </p:cNvPicPr>
          <p:nvPr>
            <p:ph idx="1"/>
          </p:nvPr>
        </p:nvPicPr>
        <p:blipFill>
          <a:blip r:embed="rId2"/>
          <a:stretch>
            <a:fillRect/>
          </a:stretch>
        </p:blipFill>
        <p:spPr>
          <a:xfrm>
            <a:off x="4402687" y="526547"/>
            <a:ext cx="5795842" cy="5721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p:cNvSpPr>
            <a:spLocks noGrp="1"/>
          </p:cNvSpPr>
          <p:nvPr>
            <p:ph type="dt" sz="half" idx="10"/>
          </p:nvPr>
        </p:nvSpPr>
        <p:spPr/>
        <p:txBody>
          <a:bodyPr/>
          <a:lstStyle/>
          <a:p>
            <a:fld id="{097EA6AF-9DAC-4BAB-9A36-FF4A80C05C47}" type="datetime1">
              <a:rPr lang="en-US" smtClean="0"/>
              <a:t>4/1/2017</a:t>
            </a:fld>
            <a:endParaRPr lang="en-US" dirty="0"/>
          </a:p>
        </p:txBody>
      </p:sp>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2784257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smtClean="0"/>
              <a:t>To design and develop a Human Machine Interface(HMI) for an electric car charging station running on ISO 15118 protocol and interface it with the Electric Vehicle </a:t>
            </a:r>
            <a:r>
              <a:rPr lang="en-IN" dirty="0"/>
              <a:t>S</a:t>
            </a:r>
            <a:r>
              <a:rPr lang="en-IN" dirty="0" smtClean="0"/>
              <a:t>upply </a:t>
            </a:r>
            <a:r>
              <a:rPr lang="en-IN" dirty="0"/>
              <a:t>E</a:t>
            </a:r>
            <a:r>
              <a:rPr lang="en-IN" dirty="0" smtClean="0"/>
              <a:t>quipment (EVSE) using a standard communication protocol. </a:t>
            </a:r>
            <a:endParaRPr lang="en-IN" dirty="0" smtClean="0"/>
          </a:p>
          <a:p>
            <a:pPr marL="0" indent="0">
              <a:buNone/>
            </a:pPr>
            <a:r>
              <a:rPr lang="en-IN" dirty="0" smtClean="0"/>
              <a:t>It should also :</a:t>
            </a:r>
          </a:p>
          <a:p>
            <a:r>
              <a:rPr lang="en-IN" dirty="0" smtClean="0"/>
              <a:t>Detect and </a:t>
            </a:r>
            <a:r>
              <a:rPr lang="en-IN" dirty="0" smtClean="0"/>
              <a:t>lock-in the </a:t>
            </a:r>
            <a:r>
              <a:rPr lang="en-IN" dirty="0" smtClean="0"/>
              <a:t>power charging</a:t>
            </a:r>
            <a:r>
              <a:rPr lang="en-IN" dirty="0" smtClean="0"/>
              <a:t> cable.</a:t>
            </a:r>
            <a:endParaRPr lang="en-IN" dirty="0" smtClean="0"/>
          </a:p>
          <a:p>
            <a:r>
              <a:rPr lang="en-IN" dirty="0" smtClean="0"/>
              <a:t>Communicate between the charging station and the touch screen device.</a:t>
            </a:r>
            <a:endParaRPr lang="en-IN" dirty="0" smtClean="0"/>
          </a:p>
          <a:p>
            <a:r>
              <a:rPr lang="en-IN" dirty="0" smtClean="0"/>
              <a:t>Display real time charging </a:t>
            </a:r>
            <a:r>
              <a:rPr lang="en-IN" dirty="0" smtClean="0"/>
              <a:t>process.</a:t>
            </a:r>
            <a:endParaRPr lang="en-IN" dirty="0"/>
          </a:p>
        </p:txBody>
      </p:sp>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F22788A6-D58F-463E-A4C0-6F72AC652B88}"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217221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geany</a:t>
            </a:r>
            <a:endParaRPr lang="en-IN" b="1" dirty="0"/>
          </a:p>
        </p:txBody>
      </p:sp>
      <p:pic>
        <p:nvPicPr>
          <p:cNvPr id="7" name="Content Placeholder 6"/>
          <p:cNvPicPr>
            <a:picLocks noGrp="1" noChangeAspect="1"/>
          </p:cNvPicPr>
          <p:nvPr>
            <p:ph idx="1"/>
          </p:nvPr>
        </p:nvPicPr>
        <p:blipFill>
          <a:blip r:embed="rId2"/>
          <a:stretch>
            <a:fillRect/>
          </a:stretch>
        </p:blipFill>
        <p:spPr>
          <a:xfrm>
            <a:off x="4003528" y="846626"/>
            <a:ext cx="6195001" cy="5350974"/>
          </a:xfrm>
          <a:prstGeom prst="rect">
            <a:avLst/>
          </a:prstGeom>
        </p:spPr>
      </p:pic>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205077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pUtty</a:t>
            </a:r>
            <a:r>
              <a:rPr lang="en-IN" b="1" dirty="0" smtClean="0"/>
              <a:t> terminal</a:t>
            </a:r>
            <a:endParaRPr lang="en-IN" b="1" dirty="0"/>
          </a:p>
        </p:txBody>
      </p:sp>
      <p:pic>
        <p:nvPicPr>
          <p:cNvPr id="7" name="Content Placeholder 6"/>
          <p:cNvPicPr>
            <a:picLocks noGrp="1" noChangeAspect="1"/>
          </p:cNvPicPr>
          <p:nvPr>
            <p:ph idx="1"/>
          </p:nvPr>
        </p:nvPicPr>
        <p:blipFill>
          <a:blip r:embed="rId2"/>
          <a:stretch>
            <a:fillRect/>
          </a:stretch>
        </p:blipFill>
        <p:spPr>
          <a:xfrm>
            <a:off x="5542457" y="618518"/>
            <a:ext cx="4810601" cy="5477482"/>
          </a:xfrm>
          <a:prstGeom prst="rect">
            <a:avLst/>
          </a:prstGeom>
        </p:spPr>
      </p:pic>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046972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draw.io</a:t>
            </a:r>
            <a:endParaRPr lang="en-IN" b="1" dirty="0"/>
          </a:p>
        </p:txBody>
      </p:sp>
      <p:pic>
        <p:nvPicPr>
          <p:cNvPr id="7" name="Content Placeholder 6"/>
          <p:cNvPicPr>
            <a:picLocks noGrp="1" noChangeAspect="1"/>
          </p:cNvPicPr>
          <p:nvPr>
            <p:ph idx="1"/>
          </p:nvPr>
        </p:nvPicPr>
        <p:blipFill>
          <a:blip r:embed="rId2"/>
          <a:stretch>
            <a:fillRect/>
          </a:stretch>
        </p:blipFill>
        <p:spPr>
          <a:xfrm>
            <a:off x="1949105" y="1892300"/>
            <a:ext cx="8290614" cy="3739596"/>
          </a:xfrm>
          <a:prstGeom prst="rect">
            <a:avLst/>
          </a:prstGeom>
        </p:spPr>
      </p:pic>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402501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COMPILING THE </a:t>
            </a:r>
            <a:r>
              <a:rPr lang="en-IN" b="1" dirty="0" smtClean="0"/>
              <a:t>PROGRAM</a:t>
            </a:r>
            <a:endParaRPr lang="en-IN" dirty="0"/>
          </a:p>
        </p:txBody>
      </p:sp>
      <p:sp>
        <p:nvSpPr>
          <p:cNvPr id="7" name="Content Placeholder 6"/>
          <p:cNvSpPr>
            <a:spLocks noGrp="1"/>
          </p:cNvSpPr>
          <p:nvPr>
            <p:ph sz="half" idx="1"/>
          </p:nvPr>
        </p:nvSpPr>
        <p:spPr/>
        <p:txBody>
          <a:bodyPr/>
          <a:lstStyle/>
          <a:p>
            <a:endParaRPr lang="en-IN"/>
          </a:p>
        </p:txBody>
      </p:sp>
      <p:pic>
        <p:nvPicPr>
          <p:cNvPr id="9" name="Content Placeholder 8"/>
          <p:cNvPicPr>
            <a:picLocks noGrp="1" noChangeAspect="1"/>
          </p:cNvPicPr>
          <p:nvPr>
            <p:ph sz="half" idx="2"/>
          </p:nvPr>
        </p:nvPicPr>
        <p:blipFill>
          <a:blip r:embed="rId2"/>
          <a:stretch>
            <a:fillRect/>
          </a:stretch>
        </p:blipFill>
        <p:spPr>
          <a:xfrm>
            <a:off x="6019798" y="2249485"/>
            <a:ext cx="6110165" cy="3113089"/>
          </a:xfrm>
          <a:prstGeom prst="rect">
            <a:avLst/>
          </a:prstGeom>
        </p:spPr>
      </p:pic>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588216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sz="half" idx="1"/>
          </p:nvPr>
        </p:nvPicPr>
        <p:blipFill>
          <a:blip r:embed="rId2"/>
          <a:stretch>
            <a:fillRect/>
          </a:stretch>
        </p:blipFill>
        <p:spPr>
          <a:xfrm>
            <a:off x="86517" y="2478086"/>
            <a:ext cx="6085683" cy="2808289"/>
          </a:xfrm>
          <a:prstGeom prst="rect">
            <a:avLst/>
          </a:prstGeom>
        </p:spPr>
      </p:pic>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938825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25</a:t>
            </a:fld>
            <a:endParaRPr lang="en-US" dirty="0"/>
          </a:p>
        </p:txBody>
      </p:sp>
      <p:sp>
        <p:nvSpPr>
          <p:cNvPr id="8" name="Picture Placeholder 7"/>
          <p:cNvSpPr>
            <a:spLocks noGrp="1"/>
          </p:cNvSpPr>
          <p:nvPr>
            <p:ph type="pic" sz="quarter" idx="14"/>
          </p:nvPr>
        </p:nvSpPr>
        <p:spPr/>
      </p:sp>
      <p:graphicFrame>
        <p:nvGraphicFramePr>
          <p:cNvPr id="9" name="Table 8"/>
          <p:cNvGraphicFramePr>
            <a:graphicFrameLocks noGrp="1"/>
          </p:cNvGraphicFramePr>
          <p:nvPr>
            <p:extLst>
              <p:ext uri="{D42A27DB-BD31-4B8C-83A1-F6EECF244321}">
                <p14:modId xmlns:p14="http://schemas.microsoft.com/office/powerpoint/2010/main" val="2625925728"/>
              </p:ext>
            </p:extLst>
          </p:nvPr>
        </p:nvGraphicFramePr>
        <p:xfrm>
          <a:off x="1600200" y="185337"/>
          <a:ext cx="8839201" cy="6045471"/>
        </p:xfrm>
        <a:graphic>
          <a:graphicData uri="http://schemas.openxmlformats.org/drawingml/2006/table">
            <a:tbl>
              <a:tblPr firstRow="1" firstCol="1" bandRow="1">
                <a:tableStyleId>{5C22544A-7EE6-4342-B048-85BDC9FD1C3A}</a:tableStyleId>
              </a:tblPr>
              <a:tblGrid>
                <a:gridCol w="3400425"/>
                <a:gridCol w="5438776"/>
              </a:tblGrid>
              <a:tr h="298244">
                <a:tc>
                  <a:txBody>
                    <a:bodyPr/>
                    <a:lstStyle/>
                    <a:p>
                      <a:pPr algn="ctr">
                        <a:lnSpc>
                          <a:spcPct val="150000"/>
                        </a:lnSpc>
                        <a:spcAft>
                          <a:spcPts val="0"/>
                        </a:spcAft>
                      </a:pPr>
                      <a:r>
                        <a:rPr lang="de-DE" sz="1400">
                          <a:effectLst/>
                        </a:rPr>
                        <a:t>General Nutshell commands</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ctr">
                        <a:lnSpc>
                          <a:spcPct val="150000"/>
                        </a:lnSpc>
                        <a:spcAft>
                          <a:spcPts val="800"/>
                        </a:spcAft>
                      </a:pPr>
                      <a:r>
                        <a:rPr lang="de-DE" sz="1400" dirty="0">
                          <a:effectLst/>
                        </a:rPr>
                        <a:t>Explanation</a:t>
                      </a:r>
                      <a:endParaRPr lang="en-IN" sz="1400" dirty="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ssh root@192.168.37.250</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Establishing a secure shell connection </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sftp root@192.168.37.250</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Connection setup of an SFTP protocol</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596488">
                <a:tc>
                  <a:txBody>
                    <a:bodyPr/>
                    <a:lstStyle/>
                    <a:p>
                      <a:pPr algn="just">
                        <a:lnSpc>
                          <a:spcPct val="150000"/>
                        </a:lnSpc>
                        <a:spcAft>
                          <a:spcPts val="0"/>
                        </a:spcAft>
                      </a:pPr>
                      <a:r>
                        <a:rPr lang="de-DE" sz="1400">
                          <a:effectLst/>
                        </a:rPr>
                        <a:t>ifconfig</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Configuration and status display of all available network interfaces</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538166">
                <a:tc>
                  <a:txBody>
                    <a:bodyPr/>
                    <a:lstStyle/>
                    <a:p>
                      <a:pPr algn="just">
                        <a:lnSpc>
                          <a:spcPct val="150000"/>
                        </a:lnSpc>
                        <a:spcAft>
                          <a:spcPts val="0"/>
                        </a:spcAft>
                      </a:pPr>
                      <a:r>
                        <a:rPr lang="de-DE" sz="1400">
                          <a:effectLst/>
                        </a:rPr>
                        <a:t>cd &lt;Ordnername&gt; </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Change Directory: To a subdirectory of the current folder</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cd ..</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Change to parent directory</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cd  /home/user</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Change to the / home / user file</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807248">
                <a:tc>
                  <a:txBody>
                    <a:bodyPr/>
                    <a:lstStyle/>
                    <a:p>
                      <a:pPr algn="just">
                        <a:lnSpc>
                          <a:spcPct val="150000"/>
                        </a:lnSpc>
                        <a:spcAft>
                          <a:spcPts val="0"/>
                        </a:spcAft>
                      </a:pPr>
                      <a:r>
                        <a:rPr lang="de-DE" sz="1400">
                          <a:effectLst/>
                        </a:rPr>
                        <a:t>vi &lt;Dataname&gt;</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Open a file in the vi editor. To return to the terminal from the editor, press "ESC", enter ": q" and confirm with Return.</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gcc –o &lt;NAME&gt; *.c</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Compile of all source files accordingly</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./&lt;NAME&gt;</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Starting from a program accordingly</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596488">
                <a:tc>
                  <a:txBody>
                    <a:bodyPr/>
                    <a:lstStyle/>
                    <a:p>
                      <a:pPr algn="just">
                        <a:lnSpc>
                          <a:spcPct val="150000"/>
                        </a:lnSpc>
                        <a:spcAft>
                          <a:spcPts val="0"/>
                        </a:spcAft>
                      </a:pPr>
                      <a:r>
                        <a:rPr lang="de-DE" sz="1400">
                          <a:effectLst/>
                        </a:rPr>
                        <a:t>ping &lt;IP-address&gt;</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Sends data packets to an IP address to check the presence of a connection</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382854">
                <a:tc>
                  <a:txBody>
                    <a:bodyPr/>
                    <a:lstStyle/>
                    <a:p>
                      <a:pPr algn="just">
                        <a:lnSpc>
                          <a:spcPct val="150000"/>
                        </a:lnSpc>
                        <a:spcAft>
                          <a:spcPts val="0"/>
                        </a:spcAft>
                      </a:pPr>
                      <a:r>
                        <a:rPr lang="en-GB" sz="1400">
                          <a:effectLst/>
                        </a:rPr>
                        <a:t>ping –I qca0 &lt;IP-Address&gt;</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Ping command over network interface qca0</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429047">
                <a:tc>
                  <a:txBody>
                    <a:bodyPr/>
                    <a:lstStyle/>
                    <a:p>
                      <a:pPr algn="just">
                        <a:lnSpc>
                          <a:spcPct val="150000"/>
                        </a:lnSpc>
                        <a:spcAft>
                          <a:spcPts val="0"/>
                        </a:spcAft>
                      </a:pPr>
                      <a:r>
                        <a:rPr lang="de-DE" sz="1400">
                          <a:effectLst/>
                        </a:rPr>
                        <a:t>dir </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Displays all folders and files in the current directory.</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pwd</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a:effectLst/>
                        </a:rPr>
                        <a:t>Returns current folder path</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r h="298244">
                <a:tc>
                  <a:txBody>
                    <a:bodyPr/>
                    <a:lstStyle/>
                    <a:p>
                      <a:pPr algn="just">
                        <a:lnSpc>
                          <a:spcPct val="150000"/>
                        </a:lnSpc>
                        <a:spcAft>
                          <a:spcPts val="0"/>
                        </a:spcAft>
                      </a:pPr>
                      <a:r>
                        <a:rPr lang="de-DE" sz="1400">
                          <a:effectLst/>
                        </a:rPr>
                        <a:t>rm &lt;Data&gt;</a:t>
                      </a:r>
                      <a:endParaRPr lang="en-IN" sz="140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c>
                  <a:txBody>
                    <a:bodyPr/>
                    <a:lstStyle/>
                    <a:p>
                      <a:pPr algn="just">
                        <a:lnSpc>
                          <a:spcPct val="150000"/>
                        </a:lnSpc>
                        <a:spcAft>
                          <a:spcPts val="0"/>
                        </a:spcAft>
                      </a:pPr>
                      <a:r>
                        <a:rPr lang="de-DE" sz="1400" dirty="0">
                          <a:effectLst/>
                        </a:rPr>
                        <a:t>Delete a file</a:t>
                      </a:r>
                      <a:endParaRPr lang="en-IN" sz="1400" dirty="0">
                        <a:solidFill>
                          <a:srgbClr val="000000"/>
                        </a:solidFill>
                        <a:effectLst/>
                        <a:latin typeface="Times New Roman" panose="02020603050405020304" pitchFamily="18" charset="0"/>
                        <a:ea typeface="Calibri" panose="020F0502020204030204" pitchFamily="34" charset="0"/>
                        <a:cs typeface="Latha"/>
                      </a:endParaRPr>
                    </a:p>
                  </a:txBody>
                  <a:tcPr marL="36140" marR="36140" marT="0" marB="0"/>
                </a:tc>
              </a:tr>
            </a:tbl>
          </a:graphicData>
        </a:graphic>
      </p:graphicFrame>
    </p:spTree>
    <p:extLst>
      <p:ext uri="{BB962C8B-B14F-4D97-AF65-F5344CB8AC3E}">
        <p14:creationId xmlns:p14="http://schemas.microsoft.com/office/powerpoint/2010/main" val="3317589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Hardware description</a:t>
            </a:r>
            <a:endParaRPr lang="en-IN" b="1" dirty="0"/>
          </a:p>
        </p:txBody>
      </p:sp>
      <p:sp>
        <p:nvSpPr>
          <p:cNvPr id="7" name="Text Placeholder 6"/>
          <p:cNvSpPr>
            <a:spLocks noGrp="1"/>
          </p:cNvSpPr>
          <p:nvPr>
            <p:ph type="body" idx="1"/>
          </p:nvPr>
        </p:nvSpPr>
        <p:spPr/>
        <p:txBody>
          <a:bodyPr/>
          <a:lstStyle/>
          <a:p>
            <a:endParaRPr lang="en-IN" dirty="0"/>
          </a:p>
        </p:txBody>
      </p:sp>
      <p:sp>
        <p:nvSpPr>
          <p:cNvPr id="2" name="Date Placeholder 1"/>
          <p:cNvSpPr>
            <a:spLocks noGrp="1"/>
          </p:cNvSpPr>
          <p:nvPr>
            <p:ph type="dt" sz="half" idx="10"/>
          </p:nvPr>
        </p:nvSpPr>
        <p:spPr/>
        <p:txBody>
          <a:bodyPr/>
          <a:lstStyle/>
          <a:p>
            <a:fld id="{097EA6AF-9DAC-4BAB-9A36-FF4A80C05C47}" type="datetime1">
              <a:rPr lang="en-US" smtClean="0"/>
              <a:t>4/1/2017</a:t>
            </a:fld>
            <a:endParaRPr lang="en-US" dirty="0"/>
          </a:p>
        </p:txBody>
      </p:sp>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617974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Raspberry pi3</a:t>
            </a:r>
            <a:endParaRPr lang="en-IN" b="1" dirty="0"/>
          </a:p>
        </p:txBody>
      </p:sp>
      <p:pic>
        <p:nvPicPr>
          <p:cNvPr id="11" name="Content Placeholder 10"/>
          <p:cNvPicPr>
            <a:picLocks noGrp="1" noChangeAspect="1"/>
          </p:cNvPicPr>
          <p:nvPr>
            <p:ph idx="1"/>
          </p:nvPr>
        </p:nvPicPr>
        <p:blipFill>
          <a:blip r:embed="rId2"/>
          <a:stretch>
            <a:fillRect/>
          </a:stretch>
        </p:blipFill>
        <p:spPr>
          <a:xfrm>
            <a:off x="5236438" y="1381000"/>
            <a:ext cx="5730737" cy="362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 Placeholder 8"/>
          <p:cNvSpPr>
            <a:spLocks noGrp="1"/>
          </p:cNvSpPr>
          <p:nvPr>
            <p:ph type="body" sz="half" idx="2"/>
          </p:nvPr>
        </p:nvSpPr>
        <p:spPr/>
        <p:txBody>
          <a:bodyPr/>
          <a:lstStyle/>
          <a:p>
            <a:endParaRPr lang="en-IN"/>
          </a:p>
        </p:txBody>
      </p:sp>
      <p:sp>
        <p:nvSpPr>
          <p:cNvPr id="4" name="Date Placeholder 3"/>
          <p:cNvSpPr>
            <a:spLocks noGrp="1"/>
          </p:cNvSpPr>
          <p:nvPr>
            <p:ph type="dt" sz="half" idx="10"/>
          </p:nvPr>
        </p:nvSpPr>
        <p:spPr/>
        <p:txBody>
          <a:bodyPr/>
          <a:lstStyle/>
          <a:p>
            <a:fld id="{492EEC4D-B9F4-4568-B0F5-667FB654CEFB}"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27</a:t>
            </a:fld>
            <a:endParaRPr lang="en-US" dirty="0"/>
          </a:p>
        </p:txBody>
      </p:sp>
      <p:sp>
        <p:nvSpPr>
          <p:cNvPr id="10" name="Picture Placeholder 9"/>
          <p:cNvSpPr>
            <a:spLocks noGrp="1"/>
          </p:cNvSpPr>
          <p:nvPr>
            <p:ph type="pic" sz="quarter" idx="14"/>
          </p:nvPr>
        </p:nvSpPr>
        <p:spPr/>
      </p:sp>
    </p:spTree>
    <p:extLst>
      <p:ext uri="{BB962C8B-B14F-4D97-AF65-F5344CB8AC3E}">
        <p14:creationId xmlns:p14="http://schemas.microsoft.com/office/powerpoint/2010/main" val="384025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7016742" y="626537"/>
            <a:ext cx="3856037" cy="1639884"/>
          </a:xfrm>
        </p:spPr>
        <p:txBody>
          <a:bodyPr/>
          <a:lstStyle/>
          <a:p>
            <a:r>
              <a:rPr lang="en-US" b="1" dirty="0" smtClean="0"/>
              <a:t>Raspberry pi 7” official touch screen</a:t>
            </a:r>
            <a:endParaRPr lang="en-IN" b="1" dirty="0"/>
          </a:p>
        </p:txBody>
      </p:sp>
      <p:pic>
        <p:nvPicPr>
          <p:cNvPr id="23" name="Content Placeholder 22"/>
          <p:cNvPicPr>
            <a:picLocks noGrp="1" noChangeAspect="1"/>
          </p:cNvPicPr>
          <p:nvPr>
            <p:ph idx="1"/>
          </p:nvPr>
        </p:nvPicPr>
        <p:blipFill>
          <a:blip r:embed="rId2"/>
          <a:stretch>
            <a:fillRect/>
          </a:stretch>
        </p:blipFill>
        <p:spPr>
          <a:xfrm>
            <a:off x="1492604" y="626537"/>
            <a:ext cx="5505165" cy="2950720"/>
          </a:xfrm>
          <a:prstGeom prst="rect">
            <a:avLst/>
          </a:prstGeom>
        </p:spPr>
      </p:pic>
      <p:sp>
        <p:nvSpPr>
          <p:cNvPr id="21" name="Text Placeholder 20"/>
          <p:cNvSpPr>
            <a:spLocks noGrp="1"/>
          </p:cNvSpPr>
          <p:nvPr>
            <p:ph type="body" sz="half" idx="2"/>
          </p:nvPr>
        </p:nvSpPr>
        <p:spPr>
          <a:xfrm>
            <a:off x="7016742" y="2266421"/>
            <a:ext cx="3856037" cy="3541714"/>
          </a:xfrm>
        </p:spPr>
        <p:txBody>
          <a:bodyPr/>
          <a:lstStyle/>
          <a:p>
            <a:endParaRPr lang="en-IN" dirty="0"/>
          </a:p>
        </p:txBody>
      </p:sp>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28</a:t>
            </a:fld>
            <a:endParaRPr lang="en-US" dirty="0"/>
          </a:p>
        </p:txBody>
      </p:sp>
      <p:sp>
        <p:nvSpPr>
          <p:cNvPr id="22" name="Picture Placeholder 21"/>
          <p:cNvSpPr>
            <a:spLocks noGrp="1"/>
          </p:cNvSpPr>
          <p:nvPr>
            <p:ph type="pic" sz="quarter" idx="14"/>
          </p:nvPr>
        </p:nvSpPr>
        <p:spPr/>
      </p:sp>
      <p:pic>
        <p:nvPicPr>
          <p:cNvPr id="24" name="Picture 23"/>
          <p:cNvPicPr>
            <a:picLocks noChangeAspect="1"/>
          </p:cNvPicPr>
          <p:nvPr/>
        </p:nvPicPr>
        <p:blipFill>
          <a:blip r:embed="rId3"/>
          <a:stretch>
            <a:fillRect/>
          </a:stretch>
        </p:blipFill>
        <p:spPr>
          <a:xfrm>
            <a:off x="2281305" y="3577257"/>
            <a:ext cx="3681345" cy="2522991"/>
          </a:xfrm>
          <a:prstGeom prst="rect">
            <a:avLst/>
          </a:prstGeom>
        </p:spPr>
      </p:pic>
    </p:spTree>
    <p:extLst>
      <p:ext uri="{BB962C8B-B14F-4D97-AF65-F5344CB8AC3E}">
        <p14:creationId xmlns:p14="http://schemas.microsoft.com/office/powerpoint/2010/main" val="32092173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Evacharge</a:t>
            </a:r>
            <a:r>
              <a:rPr lang="en-US" b="1" dirty="0" smtClean="0"/>
              <a:t> se</a:t>
            </a:r>
            <a:endParaRPr lang="en-IN" b="1" dirty="0"/>
          </a:p>
        </p:txBody>
      </p:sp>
      <p:pic>
        <p:nvPicPr>
          <p:cNvPr id="9" name="Content Placeholder 8"/>
          <p:cNvPicPr>
            <a:picLocks noGrp="1" noChangeAspect="1"/>
          </p:cNvPicPr>
          <p:nvPr>
            <p:ph idx="1"/>
          </p:nvPr>
        </p:nvPicPr>
        <p:blipFill>
          <a:blip r:embed="rId2"/>
          <a:stretch>
            <a:fillRect/>
          </a:stretch>
        </p:blipFill>
        <p:spPr>
          <a:xfrm>
            <a:off x="5305425" y="609601"/>
            <a:ext cx="5596799" cy="5160415"/>
          </a:xfrm>
          <a:prstGeom prst="rect">
            <a:avLst/>
          </a:prstGeom>
        </p:spPr>
      </p:pic>
      <p:sp>
        <p:nvSpPr>
          <p:cNvPr id="4" name="Text Placeholder 3"/>
          <p:cNvSpPr>
            <a:spLocks noGrp="1"/>
          </p:cNvSpPr>
          <p:nvPr>
            <p:ph type="body" sz="half" idx="2"/>
          </p:nvPr>
        </p:nvSpPr>
        <p:spPr/>
        <p:txBody>
          <a:bodyPr/>
          <a:lstStyle/>
          <a:p>
            <a:endParaRPr lang="en-IN" dirty="0"/>
          </a:p>
        </p:txBody>
      </p:sp>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29</a:t>
            </a:fld>
            <a:endParaRPr lang="en-US" dirty="0"/>
          </a:p>
        </p:txBody>
      </p:sp>
      <p:sp>
        <p:nvSpPr>
          <p:cNvPr id="8" name="Picture Placeholder 7"/>
          <p:cNvSpPr>
            <a:spLocks noGrp="1"/>
          </p:cNvSpPr>
          <p:nvPr>
            <p:ph type="pic" sz="quarter" idx="14"/>
          </p:nvPr>
        </p:nvSpPr>
        <p:spPr/>
      </p:sp>
    </p:spTree>
    <p:extLst>
      <p:ext uri="{BB962C8B-B14F-4D97-AF65-F5344CB8AC3E}">
        <p14:creationId xmlns:p14="http://schemas.microsoft.com/office/powerpoint/2010/main" val="3334480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788670"/>
            <a:ext cx="9905999" cy="5002531"/>
          </a:xfrm>
        </p:spPr>
        <p:txBody>
          <a:bodyPr>
            <a:normAutofit/>
          </a:bodyPr>
          <a:lstStyle/>
          <a:p>
            <a:pPr marL="0" indent="0">
              <a:buNone/>
            </a:pPr>
            <a:endParaRPr lang="en-IN" dirty="0"/>
          </a:p>
          <a:p>
            <a:pPr marL="0" indent="0">
              <a:buNone/>
            </a:pPr>
            <a:r>
              <a:rPr lang="en-IN" sz="2200" dirty="0"/>
              <a:t>Conditions to be followed:</a:t>
            </a:r>
          </a:p>
          <a:p>
            <a:pPr>
              <a:buFont typeface="Wingdings" panose="05000000000000000000" pitchFamily="2" charset="2"/>
              <a:buChar char="v"/>
            </a:pPr>
            <a:r>
              <a:rPr lang="en-IN" sz="2200" dirty="0" smtClean="0"/>
              <a:t>Another </a:t>
            </a:r>
            <a:r>
              <a:rPr lang="en-IN" sz="2200" dirty="0"/>
              <a:t>platform should be used to run and interface the HMI as the </a:t>
            </a:r>
            <a:r>
              <a:rPr lang="en-IN" sz="2200" dirty="0" smtClean="0"/>
              <a:t>EVSE does not have </a:t>
            </a:r>
            <a:r>
              <a:rPr lang="en-IN" sz="2200" dirty="0"/>
              <a:t>enough </a:t>
            </a:r>
            <a:r>
              <a:rPr lang="en-IN" sz="2200" dirty="0" smtClean="0"/>
              <a:t>resources </a:t>
            </a:r>
            <a:r>
              <a:rPr lang="en-IN" sz="2200" dirty="0"/>
              <a:t>to </a:t>
            </a:r>
            <a:r>
              <a:rPr lang="en-IN" sz="2200" dirty="0" smtClean="0"/>
              <a:t>run additional programs.</a:t>
            </a:r>
            <a:endParaRPr lang="en-IN" sz="2200" dirty="0"/>
          </a:p>
          <a:p>
            <a:pPr>
              <a:buFont typeface="Wingdings" panose="05000000000000000000" pitchFamily="2" charset="2"/>
              <a:buChar char="v"/>
            </a:pPr>
            <a:r>
              <a:rPr lang="en-IN" sz="2200" dirty="0" smtClean="0"/>
              <a:t>The </a:t>
            </a:r>
            <a:r>
              <a:rPr lang="en-IN" sz="2200" dirty="0"/>
              <a:t>EVSE should be a client and should have the code modified in minimal invasive method.</a:t>
            </a:r>
          </a:p>
          <a:p>
            <a:pPr>
              <a:buFont typeface="Wingdings" panose="05000000000000000000" pitchFamily="2" charset="2"/>
              <a:buChar char="v"/>
            </a:pPr>
            <a:r>
              <a:rPr lang="en-IN" sz="2200" dirty="0" smtClean="0"/>
              <a:t>The </a:t>
            </a:r>
            <a:r>
              <a:rPr lang="en-IN" sz="2200" dirty="0"/>
              <a:t>three devices should simultaneously run when the specified conditions are satisfied.</a:t>
            </a:r>
          </a:p>
          <a:p>
            <a:pPr>
              <a:buFont typeface="Wingdings" panose="05000000000000000000" pitchFamily="2" charset="2"/>
              <a:buChar char="v"/>
            </a:pPr>
            <a:r>
              <a:rPr lang="en-IN" sz="2200" dirty="0" smtClean="0"/>
              <a:t>Should </a:t>
            </a:r>
            <a:r>
              <a:rPr lang="en-IN" sz="2200" dirty="0"/>
              <a:t>satisfy all the state and event condition as mentioned in the OpenV2G project.</a:t>
            </a:r>
          </a:p>
        </p:txBody>
      </p:sp>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Date Placeholder 5"/>
          <p:cNvSpPr>
            <a:spLocks noGrp="1"/>
          </p:cNvSpPr>
          <p:nvPr>
            <p:ph type="dt" sz="half" idx="10"/>
          </p:nvPr>
        </p:nvSpPr>
        <p:spPr/>
        <p:txBody>
          <a:bodyPr/>
          <a:lstStyle/>
          <a:p>
            <a:fld id="{B713D0DA-1DBD-421D-ACC9-543149B01658}" type="datetime1">
              <a:rPr lang="en-US" smtClean="0"/>
              <a:t>4/1/2017</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951661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IN"/>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626656346"/>
              </p:ext>
            </p:extLst>
          </p:nvPr>
        </p:nvGraphicFramePr>
        <p:xfrm>
          <a:off x="1949591" y="2097086"/>
          <a:ext cx="8289644" cy="3435034"/>
        </p:xfrm>
        <a:graphic>
          <a:graphicData uri="http://schemas.openxmlformats.org/drawingml/2006/table">
            <a:tbl>
              <a:tblPr firstRow="1" firstCol="1" bandRow="1">
                <a:tableStyleId>{5C22544A-7EE6-4342-B048-85BDC9FD1C3A}</a:tableStyleId>
              </a:tblPr>
              <a:tblGrid>
                <a:gridCol w="2795474"/>
                <a:gridCol w="5494170"/>
              </a:tblGrid>
              <a:tr h="314437">
                <a:tc>
                  <a:txBody>
                    <a:bodyPr/>
                    <a:lstStyle/>
                    <a:p>
                      <a:pPr marL="270510" algn="just">
                        <a:lnSpc>
                          <a:spcPct val="150000"/>
                        </a:lnSpc>
                        <a:spcAft>
                          <a:spcPts val="0"/>
                        </a:spcAft>
                      </a:pPr>
                      <a:r>
                        <a:rPr lang="en-IN" sz="1600">
                          <a:effectLst/>
                        </a:rPr>
                        <a:t>Parameter </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Value</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314437">
                <a:tc>
                  <a:txBody>
                    <a:bodyPr/>
                    <a:lstStyle/>
                    <a:p>
                      <a:pPr marL="270510" algn="just">
                        <a:lnSpc>
                          <a:spcPct val="150000"/>
                        </a:lnSpc>
                        <a:spcAft>
                          <a:spcPts val="0"/>
                        </a:spcAft>
                      </a:pPr>
                      <a:r>
                        <a:rPr lang="en-IN" sz="1600">
                          <a:effectLst/>
                        </a:rPr>
                        <a:t>Power Supply</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12 V</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671243">
                <a:tc>
                  <a:txBody>
                    <a:bodyPr/>
                    <a:lstStyle/>
                    <a:p>
                      <a:pPr marL="270510" algn="just">
                        <a:lnSpc>
                          <a:spcPct val="150000"/>
                        </a:lnSpc>
                        <a:spcAft>
                          <a:spcPts val="0"/>
                        </a:spcAft>
                      </a:pPr>
                      <a:r>
                        <a:rPr lang="en-IN" sz="1600">
                          <a:effectLst/>
                        </a:rPr>
                        <a:t>Power Consumption</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Max. 4 W (2.6 W in idle mode) - Plus Power for USB devices</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440374">
                <a:tc>
                  <a:txBody>
                    <a:bodyPr/>
                    <a:lstStyle/>
                    <a:p>
                      <a:pPr marL="270510" algn="just">
                        <a:lnSpc>
                          <a:spcPct val="150000"/>
                        </a:lnSpc>
                        <a:spcAft>
                          <a:spcPts val="0"/>
                        </a:spcAft>
                      </a:pPr>
                      <a:r>
                        <a:rPr lang="en-IN" sz="1600">
                          <a:effectLst/>
                        </a:rPr>
                        <a:t>Temperature range</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-40 </a:t>
                      </a:r>
                      <a:r>
                        <a:rPr lang="en-IN" sz="1600">
                          <a:effectLst/>
                          <a:sym typeface="Symbol" panose="05050102010706020507" pitchFamily="18" charset="2"/>
                        </a:rPr>
                        <a:t></a:t>
                      </a:r>
                      <a:r>
                        <a:rPr lang="en-IN" sz="1600">
                          <a:effectLst/>
                        </a:rPr>
                        <a:t>C to +85 </a:t>
                      </a:r>
                      <a:r>
                        <a:rPr lang="en-IN" sz="1600">
                          <a:effectLst/>
                          <a:sym typeface="Symbol" panose="05050102010706020507" pitchFamily="18" charset="2"/>
                        </a:rPr>
                        <a:t></a:t>
                      </a:r>
                      <a:r>
                        <a:rPr lang="en-IN" sz="1600">
                          <a:effectLst/>
                        </a:rPr>
                        <a:t>C</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314437">
                <a:tc>
                  <a:txBody>
                    <a:bodyPr/>
                    <a:lstStyle/>
                    <a:p>
                      <a:pPr marL="270510" algn="just">
                        <a:lnSpc>
                          <a:spcPct val="150000"/>
                        </a:lnSpc>
                        <a:spcAft>
                          <a:spcPts val="0"/>
                        </a:spcAft>
                      </a:pPr>
                      <a:r>
                        <a:rPr lang="en-IN" sz="1600">
                          <a:effectLst/>
                        </a:rPr>
                        <a:t>Air humidity</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95% rel. humidity (non-condensing)</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434340">
                <a:tc>
                  <a:txBody>
                    <a:bodyPr/>
                    <a:lstStyle/>
                    <a:p>
                      <a:pPr marL="270510" algn="just">
                        <a:lnSpc>
                          <a:spcPct val="150000"/>
                        </a:lnSpc>
                        <a:spcAft>
                          <a:spcPts val="0"/>
                        </a:spcAft>
                      </a:pPr>
                      <a:r>
                        <a:rPr lang="en-IN" sz="1600">
                          <a:effectLst/>
                        </a:rPr>
                        <a:t>Outline Dimension</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dirty="0">
                          <a:effectLst/>
                        </a:rPr>
                        <a:t>100mm x 120 mm x 20 mm</a:t>
                      </a:r>
                      <a:endParaRPr lang="en-IN" sz="1600" dirty="0">
                        <a:effectLst/>
                        <a:latin typeface="Times New Roman" panose="02020603050405020304" pitchFamily="18" charset="0"/>
                        <a:ea typeface="Calibri" panose="020F0502020204030204" pitchFamily="34" charset="0"/>
                        <a:cs typeface="Latha"/>
                      </a:endParaRPr>
                    </a:p>
                  </a:txBody>
                  <a:tcPr marL="68580" marR="68580" marT="0" marB="0"/>
                </a:tc>
              </a:tr>
              <a:tr h="314437">
                <a:tc>
                  <a:txBody>
                    <a:bodyPr/>
                    <a:lstStyle/>
                    <a:p>
                      <a:pPr marL="270510" algn="just">
                        <a:lnSpc>
                          <a:spcPct val="150000"/>
                        </a:lnSpc>
                        <a:spcAft>
                          <a:spcPts val="0"/>
                        </a:spcAft>
                      </a:pPr>
                      <a:r>
                        <a:rPr lang="en-IN" sz="1600">
                          <a:effectLst/>
                        </a:rPr>
                        <a:t>Weight </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a:effectLst/>
                        </a:rPr>
                        <a:t>92g</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r>
              <a:tr h="314437">
                <a:tc>
                  <a:txBody>
                    <a:bodyPr/>
                    <a:lstStyle/>
                    <a:p>
                      <a:pPr marL="270510" algn="just">
                        <a:lnSpc>
                          <a:spcPct val="150000"/>
                        </a:lnSpc>
                        <a:spcAft>
                          <a:spcPts val="0"/>
                        </a:spcAft>
                      </a:pPr>
                      <a:r>
                        <a:rPr lang="en-IN" sz="1600">
                          <a:effectLst/>
                        </a:rPr>
                        <a:t>RoHS</a:t>
                      </a:r>
                      <a:endParaRPr lang="en-IN" sz="1600">
                        <a:effectLst/>
                        <a:latin typeface="Times New Roman" panose="02020603050405020304" pitchFamily="18" charset="0"/>
                        <a:ea typeface="Calibri" panose="020F0502020204030204" pitchFamily="34" charset="0"/>
                        <a:cs typeface="Latha"/>
                      </a:endParaRPr>
                    </a:p>
                  </a:txBody>
                  <a:tcPr marL="68580" marR="68580" marT="0" marB="0"/>
                </a:tc>
                <a:tc>
                  <a:txBody>
                    <a:bodyPr/>
                    <a:lstStyle/>
                    <a:p>
                      <a:pPr marL="270510" algn="just">
                        <a:lnSpc>
                          <a:spcPct val="150000"/>
                        </a:lnSpc>
                        <a:spcAft>
                          <a:spcPts val="0"/>
                        </a:spcAft>
                      </a:pPr>
                      <a:r>
                        <a:rPr lang="en-IN" sz="1600" dirty="0" err="1">
                          <a:effectLst/>
                        </a:rPr>
                        <a:t>EVACharge</a:t>
                      </a:r>
                      <a:r>
                        <a:rPr lang="en-IN" sz="1600" dirty="0">
                          <a:effectLst/>
                        </a:rPr>
                        <a:t> SE is manufactured RoHS compliant</a:t>
                      </a:r>
                      <a:endParaRPr lang="en-IN" sz="1600" dirty="0">
                        <a:effectLst/>
                        <a:latin typeface="Times New Roman" panose="02020603050405020304" pitchFamily="18" charset="0"/>
                        <a:ea typeface="Calibri" panose="020F0502020204030204" pitchFamily="34" charset="0"/>
                        <a:cs typeface="Latha"/>
                      </a:endParaRPr>
                    </a:p>
                  </a:txBody>
                  <a:tcPr marL="68580" marR="68580" marT="0" marB="0"/>
                </a:tc>
              </a:tr>
            </a:tbl>
          </a:graphicData>
        </a:graphic>
      </p:graphicFrame>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156903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pic>
        <p:nvPicPr>
          <p:cNvPr id="11" name="Content Placeholder 10"/>
          <p:cNvPicPr>
            <a:picLocks noGrp="1" noChangeAspect="1"/>
          </p:cNvPicPr>
          <p:nvPr>
            <p:ph idx="1"/>
          </p:nvPr>
        </p:nvPicPr>
        <p:blipFill>
          <a:blip r:embed="rId2"/>
          <a:stretch>
            <a:fillRect/>
          </a:stretch>
        </p:blipFill>
        <p:spPr>
          <a:xfrm>
            <a:off x="5221197" y="1569992"/>
            <a:ext cx="5761219" cy="3243353"/>
          </a:xfrm>
          <a:prstGeom prst="rect">
            <a:avLst/>
          </a:prstGeom>
        </p:spPr>
      </p:pic>
      <p:sp>
        <p:nvSpPr>
          <p:cNvPr id="9" name="Text Placeholder 8"/>
          <p:cNvSpPr>
            <a:spLocks noGrp="1"/>
          </p:cNvSpPr>
          <p:nvPr>
            <p:ph type="body" sz="half" idx="2"/>
          </p:nvPr>
        </p:nvSpPr>
        <p:spPr/>
        <p:txBody>
          <a:bodyPr/>
          <a:lstStyle/>
          <a:p>
            <a:endParaRPr lang="en-IN"/>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31</a:t>
            </a:fld>
            <a:endParaRPr lang="en-US" dirty="0"/>
          </a:p>
        </p:txBody>
      </p:sp>
      <p:sp>
        <p:nvSpPr>
          <p:cNvPr id="10" name="Picture Placeholder 9"/>
          <p:cNvSpPr>
            <a:spLocks noGrp="1"/>
          </p:cNvSpPr>
          <p:nvPr>
            <p:ph type="pic" sz="quarter" idx="14"/>
          </p:nvPr>
        </p:nvSpPr>
        <p:spPr/>
      </p:sp>
    </p:spTree>
    <p:extLst>
      <p:ext uri="{BB962C8B-B14F-4D97-AF65-F5344CB8AC3E}">
        <p14:creationId xmlns:p14="http://schemas.microsoft.com/office/powerpoint/2010/main" val="361283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7913" y="609599"/>
            <a:ext cx="3856037" cy="1639884"/>
          </a:xfrm>
        </p:spPr>
        <p:txBody>
          <a:bodyPr/>
          <a:lstStyle/>
          <a:p>
            <a:endParaRPr lang="en-IN" dirty="0"/>
          </a:p>
        </p:txBody>
      </p:sp>
      <p:pic>
        <p:nvPicPr>
          <p:cNvPr id="9" name="Content Placeholder 8"/>
          <p:cNvPicPr>
            <a:picLocks noGrp="1" noChangeAspect="1"/>
          </p:cNvPicPr>
          <p:nvPr>
            <p:ph idx="1"/>
          </p:nvPr>
        </p:nvPicPr>
        <p:blipFill>
          <a:blip r:embed="rId2"/>
          <a:stretch>
            <a:fillRect/>
          </a:stretch>
        </p:blipFill>
        <p:spPr>
          <a:xfrm>
            <a:off x="1372730" y="1164573"/>
            <a:ext cx="5438103" cy="4054191"/>
          </a:xfrm>
          <a:prstGeom prst="rect">
            <a:avLst/>
          </a:prstGeom>
        </p:spPr>
      </p:pic>
      <p:sp>
        <p:nvSpPr>
          <p:cNvPr id="4" name="Text Placeholder 3"/>
          <p:cNvSpPr>
            <a:spLocks noGrp="1"/>
          </p:cNvSpPr>
          <p:nvPr>
            <p:ph type="body" sz="half" idx="2"/>
          </p:nvPr>
        </p:nvSpPr>
        <p:spPr>
          <a:xfrm>
            <a:off x="7037913" y="2249483"/>
            <a:ext cx="3856037" cy="3541714"/>
          </a:xfrm>
        </p:spPr>
        <p:txBody>
          <a:bodyPr/>
          <a:lstStyle/>
          <a:p>
            <a:endParaRPr lang="en-IN" dirty="0"/>
          </a:p>
        </p:txBody>
      </p:sp>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32</a:t>
            </a:fld>
            <a:endParaRPr lang="en-US" dirty="0"/>
          </a:p>
        </p:txBody>
      </p:sp>
      <p:sp>
        <p:nvSpPr>
          <p:cNvPr id="8" name="Picture Placeholder 7"/>
          <p:cNvSpPr>
            <a:spLocks noGrp="1"/>
          </p:cNvSpPr>
          <p:nvPr>
            <p:ph type="pic" sz="quarter" idx="14"/>
          </p:nvPr>
        </p:nvSpPr>
        <p:spPr/>
      </p:sp>
    </p:spTree>
    <p:extLst>
      <p:ext uri="{BB962C8B-B14F-4D97-AF65-F5344CB8AC3E}">
        <p14:creationId xmlns:p14="http://schemas.microsoft.com/office/powerpoint/2010/main" val="2952678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Model architecture and operations</a:t>
            </a:r>
            <a:endParaRPr lang="en-IN" b="1" dirty="0"/>
          </a:p>
        </p:txBody>
      </p:sp>
      <p:sp>
        <p:nvSpPr>
          <p:cNvPr id="10" name="Text Placeholder 9"/>
          <p:cNvSpPr>
            <a:spLocks noGrp="1"/>
          </p:cNvSpPr>
          <p:nvPr>
            <p:ph type="body" idx="1"/>
          </p:nvPr>
        </p:nvSpPr>
        <p:spPr/>
        <p:txBody>
          <a:bodyPr/>
          <a:lstStyle/>
          <a:p>
            <a:endParaRPr lang="en-IN"/>
          </a:p>
        </p:txBody>
      </p:sp>
      <p:sp>
        <p:nvSpPr>
          <p:cNvPr id="5" name="Date Placeholder 4"/>
          <p:cNvSpPr>
            <a:spLocks noGrp="1"/>
          </p:cNvSpPr>
          <p:nvPr>
            <p:ph type="dt" sz="half" idx="10"/>
          </p:nvPr>
        </p:nvSpPr>
        <p:spPr/>
        <p:txBody>
          <a:bodyPr/>
          <a:lstStyle/>
          <a:p>
            <a:fld id="{AE489069-C9ED-4479-85D2-7A45A2A30B02}"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29897973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1411" y="609600"/>
            <a:ext cx="9905999" cy="1085850"/>
          </a:xfrm>
        </p:spPr>
        <p:txBody>
          <a:bodyPr/>
          <a:lstStyle/>
          <a:p>
            <a:r>
              <a:rPr lang="en-US" dirty="0" smtClean="0"/>
              <a:t>Hardware setup</a:t>
            </a:r>
            <a:endParaRPr lang="en-IN" dirty="0"/>
          </a:p>
        </p:txBody>
      </p:sp>
      <p:sp>
        <p:nvSpPr>
          <p:cNvPr id="8" name="Text Placeholder 7"/>
          <p:cNvSpPr>
            <a:spLocks noGrp="1"/>
          </p:cNvSpPr>
          <p:nvPr>
            <p:ph type="body" idx="1"/>
          </p:nvPr>
        </p:nvSpPr>
        <p:spPr>
          <a:xfrm>
            <a:off x="1124217" y="5400280"/>
            <a:ext cx="3195240" cy="576262"/>
          </a:xfrm>
        </p:spPr>
        <p:txBody>
          <a:bodyPr/>
          <a:lstStyle/>
          <a:p>
            <a:pPr algn="ctr"/>
            <a:r>
              <a:rPr lang="en-US" dirty="0" smtClean="0"/>
              <a:t>EV module</a:t>
            </a:r>
            <a:endParaRPr lang="en-IN" dirty="0"/>
          </a:p>
        </p:txBody>
      </p:sp>
      <p:sp>
        <p:nvSpPr>
          <p:cNvPr id="9" name="Text Placeholder 8"/>
          <p:cNvSpPr>
            <a:spLocks noGrp="1"/>
          </p:cNvSpPr>
          <p:nvPr>
            <p:ph type="body" sz="quarter" idx="3"/>
          </p:nvPr>
        </p:nvSpPr>
        <p:spPr>
          <a:xfrm>
            <a:off x="4487863" y="5400280"/>
            <a:ext cx="3200400" cy="576262"/>
          </a:xfrm>
        </p:spPr>
        <p:txBody>
          <a:bodyPr/>
          <a:lstStyle/>
          <a:p>
            <a:pPr algn="ctr"/>
            <a:r>
              <a:rPr lang="en-US" dirty="0" smtClean="0"/>
              <a:t>EVSE module</a:t>
            </a:r>
            <a:endParaRPr lang="en-IN" dirty="0"/>
          </a:p>
        </p:txBody>
      </p:sp>
      <p:sp>
        <p:nvSpPr>
          <p:cNvPr id="10" name="Text Placeholder 9"/>
          <p:cNvSpPr>
            <a:spLocks noGrp="1"/>
          </p:cNvSpPr>
          <p:nvPr>
            <p:ph type="body" sz="quarter" idx="13"/>
          </p:nvPr>
        </p:nvSpPr>
        <p:spPr>
          <a:xfrm>
            <a:off x="7856669" y="5400280"/>
            <a:ext cx="3190741" cy="576262"/>
          </a:xfrm>
        </p:spPr>
        <p:txBody>
          <a:bodyPr/>
          <a:lstStyle/>
          <a:p>
            <a:pPr algn="ctr"/>
            <a:r>
              <a:rPr lang="en-US" dirty="0" smtClean="0"/>
              <a:t>Raspberry pi module</a:t>
            </a:r>
            <a:endParaRPr lang="en-IN" dirty="0"/>
          </a:p>
        </p:txBody>
      </p:sp>
      <p:sp>
        <p:nvSpPr>
          <p:cNvPr id="4" name="Date Placeholder 3"/>
          <p:cNvSpPr>
            <a:spLocks noGrp="1"/>
          </p:cNvSpPr>
          <p:nvPr>
            <p:ph type="dt" sz="half" idx="10"/>
          </p:nvPr>
        </p:nvSpPr>
        <p:spPr/>
        <p:txBody>
          <a:bodyPr/>
          <a:lstStyle/>
          <a:p>
            <a:fld id="{492EEC4D-B9F4-4568-B0F5-667FB654CEFB}"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34</a:t>
            </a:fld>
            <a:endParaRPr lang="en-US" dirty="0"/>
          </a:p>
        </p:txBody>
      </p:sp>
      <p:pic>
        <p:nvPicPr>
          <p:cNvPr id="23" name="Picture Placeholder 22"/>
          <p:cNvPicPr>
            <a:picLocks noGrp="1" noChangeAspect="1"/>
          </p:cNvPicPr>
          <p:nvPr>
            <p:ph type="pic" idx="15"/>
          </p:nvPr>
        </p:nvPicPr>
        <p:blipFill>
          <a:blip r:embed="rId2"/>
          <a:srcRect l="20082" r="20082"/>
          <a:stretch>
            <a:fillRect/>
          </a:stretch>
        </p:blipFill>
        <p:spPr>
          <a:xfrm>
            <a:off x="1141413" y="1619250"/>
            <a:ext cx="3195637" cy="3552825"/>
          </a:xfrm>
          <a:prstGeom prst="rect">
            <a:avLst/>
          </a:prstGeom>
        </p:spPr>
      </p:pic>
      <p:pic>
        <p:nvPicPr>
          <p:cNvPr id="27" name="Picture Placeholder 26"/>
          <p:cNvPicPr>
            <a:picLocks noGrp="1" noChangeAspect="1"/>
          </p:cNvPicPr>
          <p:nvPr>
            <p:ph type="pic" idx="21"/>
          </p:nvPr>
        </p:nvPicPr>
        <p:blipFill>
          <a:blip r:embed="rId3"/>
          <a:srcRect t="13004" b="13004"/>
          <a:stretch>
            <a:fillRect/>
          </a:stretch>
        </p:blipFill>
        <p:spPr>
          <a:xfrm>
            <a:off x="4489450" y="1619250"/>
            <a:ext cx="3198813" cy="3552825"/>
          </a:xfrm>
          <a:prstGeom prst="rect">
            <a:avLst/>
          </a:prstGeom>
        </p:spPr>
      </p:pic>
      <p:pic>
        <p:nvPicPr>
          <p:cNvPr id="26" name="Picture Placeholder 25"/>
          <p:cNvPicPr>
            <a:picLocks noGrp="1" noChangeAspect="1"/>
          </p:cNvPicPr>
          <p:nvPr>
            <p:ph type="pic" idx="22"/>
          </p:nvPr>
        </p:nvPicPr>
        <p:blipFill>
          <a:blip r:embed="rId4"/>
          <a:srcRect t="12994" b="12994"/>
          <a:stretch>
            <a:fillRect/>
          </a:stretch>
        </p:blipFill>
        <p:spPr>
          <a:xfrm>
            <a:off x="7851775" y="1619250"/>
            <a:ext cx="3195638" cy="3552825"/>
          </a:xfrm>
          <a:prstGeom prst="rect">
            <a:avLst/>
          </a:prstGeom>
        </p:spPr>
      </p:pic>
    </p:spTree>
    <p:extLst>
      <p:ext uri="{BB962C8B-B14F-4D97-AF65-F5344CB8AC3E}">
        <p14:creationId xmlns:p14="http://schemas.microsoft.com/office/powerpoint/2010/main" val="16579183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fld id="{11D35A1E-5B76-4608-9239-3B8B4EB6BABE}" type="datetime1">
              <a:rPr lang="en-US" smtClean="0"/>
              <a:t>4/1/2017</a:t>
            </a:fld>
            <a:endParaRPr lang="en-US" dirty="0"/>
          </a:p>
        </p:txBody>
      </p:sp>
      <p:sp>
        <p:nvSpPr>
          <p:cNvPr id="13" name="Footer Placeholder 1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14" name="Slide Number Placeholder 13"/>
          <p:cNvSpPr>
            <a:spLocks noGrp="1"/>
          </p:cNvSpPr>
          <p:nvPr>
            <p:ph type="sldNum" sz="quarter" idx="12"/>
          </p:nvPr>
        </p:nvSpPr>
        <p:spPr/>
        <p:txBody>
          <a:bodyPr/>
          <a:lstStyle/>
          <a:p>
            <a:fld id="{6D22F896-40B5-4ADD-8801-0D06FADFA095}" type="slidenum">
              <a:rPr lang="en-US" smtClean="0"/>
              <a:t>35</a:t>
            </a:fld>
            <a:endParaRPr lang="en-US" dirty="0"/>
          </a:p>
        </p:txBody>
      </p:sp>
      <p:sp>
        <p:nvSpPr>
          <p:cNvPr id="15" name="Picture Placeholder 14"/>
          <p:cNvSpPr>
            <a:spLocks noGrp="1"/>
          </p:cNvSpPr>
          <p:nvPr>
            <p:ph type="pic" sz="quarter" idx="14"/>
          </p:nvPr>
        </p:nvSpPr>
        <p:spPr/>
      </p:sp>
      <p:pic>
        <p:nvPicPr>
          <p:cNvPr id="16" name="Picture 15"/>
          <p:cNvPicPr>
            <a:picLocks noChangeAspect="1"/>
          </p:cNvPicPr>
          <p:nvPr/>
        </p:nvPicPr>
        <p:blipFill>
          <a:blip r:embed="rId2"/>
          <a:stretch>
            <a:fillRect/>
          </a:stretch>
        </p:blipFill>
        <p:spPr>
          <a:xfrm>
            <a:off x="3736395" y="322229"/>
            <a:ext cx="4591050" cy="5889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03642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Block diagrams</a:t>
            </a:r>
            <a:endParaRPr lang="en-IN" dirty="0"/>
          </a:p>
        </p:txBody>
      </p:sp>
      <p:sp>
        <p:nvSpPr>
          <p:cNvPr id="5" name="Text Placeholder 4"/>
          <p:cNvSpPr>
            <a:spLocks noGrp="1"/>
          </p:cNvSpPr>
          <p:nvPr>
            <p:ph type="body" idx="1"/>
          </p:nvPr>
        </p:nvSpPr>
        <p:spPr/>
        <p:txBody>
          <a:bodyPr/>
          <a:lstStyle/>
          <a:p>
            <a:endParaRPr lang="en-IN" dirty="0"/>
          </a:p>
        </p:txBody>
      </p:sp>
      <p:pic>
        <p:nvPicPr>
          <p:cNvPr id="6" name="Picture 5"/>
          <p:cNvPicPr>
            <a:picLocks noChangeAspect="1"/>
          </p:cNvPicPr>
          <p:nvPr/>
        </p:nvPicPr>
        <p:blipFill>
          <a:blip r:embed="rId2"/>
          <a:stretch>
            <a:fillRect/>
          </a:stretch>
        </p:blipFill>
        <p:spPr>
          <a:xfrm>
            <a:off x="6315074" y="978694"/>
            <a:ext cx="4391025" cy="3293269"/>
          </a:xfrm>
          <a:prstGeom prst="rect">
            <a:avLst/>
          </a:prstGeom>
        </p:spPr>
      </p:pic>
      <p:sp>
        <p:nvSpPr>
          <p:cNvPr id="2" name="Footer Placeholder 1"/>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8" name="Date Placeholder 7"/>
          <p:cNvSpPr>
            <a:spLocks noGrp="1"/>
          </p:cNvSpPr>
          <p:nvPr>
            <p:ph type="dt" sz="half" idx="10"/>
          </p:nvPr>
        </p:nvSpPr>
        <p:spPr/>
        <p:txBody>
          <a:bodyPr/>
          <a:lstStyle/>
          <a:p>
            <a:fld id="{5382578B-EFF0-46C2-84E7-25AFF7B4DB68}" type="datetime1">
              <a:rPr lang="en-US" smtClean="0"/>
              <a:t>4/1/2017</a:t>
            </a:fld>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3224861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2EEC4D-B9F4-4568-B0F5-667FB654CEFB}"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37</a:t>
            </a:fld>
            <a:endParaRPr lang="en-US" dirty="0"/>
          </a:p>
        </p:txBody>
      </p:sp>
      <p:sp>
        <p:nvSpPr>
          <p:cNvPr id="7" name="Picture Placeholder 6"/>
          <p:cNvSpPr>
            <a:spLocks noGrp="1"/>
          </p:cNvSpPr>
          <p:nvPr>
            <p:ph type="pic" sz="quarter" idx="14"/>
          </p:nvPr>
        </p:nvSpPr>
        <p:spPr/>
      </p:sp>
      <p:pic>
        <p:nvPicPr>
          <p:cNvPr id="8" name="Picture 7"/>
          <p:cNvPicPr>
            <a:picLocks noChangeAspect="1"/>
          </p:cNvPicPr>
          <p:nvPr/>
        </p:nvPicPr>
        <p:blipFill>
          <a:blip r:embed="rId2"/>
          <a:stretch>
            <a:fillRect/>
          </a:stretch>
        </p:blipFill>
        <p:spPr>
          <a:xfrm>
            <a:off x="2388916" y="160205"/>
            <a:ext cx="5548584" cy="5203119"/>
          </a:xfrm>
          <a:prstGeom prst="rect">
            <a:avLst/>
          </a:prstGeom>
        </p:spPr>
      </p:pic>
    </p:spTree>
    <p:extLst>
      <p:ext uri="{BB962C8B-B14F-4D97-AF65-F5344CB8AC3E}">
        <p14:creationId xmlns:p14="http://schemas.microsoft.com/office/powerpoint/2010/main" val="22600252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EA6AF-9DAC-4BAB-9A36-FF4A80C05C47}" type="datetime1">
              <a:rPr lang="en-US" smtClean="0"/>
              <a:t>4/1/2017</a:t>
            </a:fld>
            <a:endParaRPr lang="en-US" dirty="0"/>
          </a:p>
        </p:txBody>
      </p:sp>
      <p:sp>
        <p:nvSpPr>
          <p:cNvPr id="3" name="Footer Placeholder 2"/>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Picture Placeholder 5"/>
          <p:cNvSpPr>
            <a:spLocks noGrp="1"/>
          </p:cNvSpPr>
          <p:nvPr>
            <p:ph type="pic" sz="quarter" idx="14"/>
          </p:nvPr>
        </p:nvSpPr>
        <p:spPr/>
      </p:sp>
      <p:pic>
        <p:nvPicPr>
          <p:cNvPr id="7" name="Picture 6"/>
          <p:cNvPicPr>
            <a:picLocks noChangeAspect="1"/>
          </p:cNvPicPr>
          <p:nvPr/>
        </p:nvPicPr>
        <p:blipFill>
          <a:blip r:embed="rId2"/>
          <a:stretch>
            <a:fillRect/>
          </a:stretch>
        </p:blipFill>
        <p:spPr>
          <a:xfrm>
            <a:off x="3230631" y="288445"/>
            <a:ext cx="6227694" cy="5816931"/>
          </a:xfrm>
          <a:prstGeom prst="rect">
            <a:avLst/>
          </a:prstGeom>
        </p:spPr>
      </p:pic>
    </p:spTree>
    <p:extLst>
      <p:ext uri="{BB962C8B-B14F-4D97-AF65-F5344CB8AC3E}">
        <p14:creationId xmlns:p14="http://schemas.microsoft.com/office/powerpoint/2010/main" val="2373409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0"/>
            <a:ext cx="9905998" cy="1478570"/>
          </a:xfrm>
        </p:spPr>
        <p:txBody>
          <a:bodyPr/>
          <a:lstStyle/>
          <a:p>
            <a:pPr algn="ctr"/>
            <a:r>
              <a:rPr lang="en-IN" dirty="0" err="1" smtClean="0"/>
              <a:t>Iso</a:t>
            </a:r>
            <a:r>
              <a:rPr lang="en-IN" dirty="0" smtClean="0"/>
              <a:t>/IEC 15118 actors</a:t>
            </a:r>
            <a:endParaRPr lang="en-IN" dirty="0"/>
          </a:p>
        </p:txBody>
      </p:sp>
      <p:pic>
        <p:nvPicPr>
          <p:cNvPr id="4" name="Picture 3"/>
          <p:cNvPicPr>
            <a:picLocks noChangeAspect="1"/>
          </p:cNvPicPr>
          <p:nvPr/>
        </p:nvPicPr>
        <p:blipFill>
          <a:blip r:embed="rId2"/>
          <a:stretch>
            <a:fillRect/>
          </a:stretch>
        </p:blipFill>
        <p:spPr>
          <a:xfrm>
            <a:off x="1925348" y="989158"/>
            <a:ext cx="8338123" cy="4894117"/>
          </a:xfrm>
          <a:prstGeom prst="rect">
            <a:avLst/>
          </a:prstGeom>
        </p:spPr>
      </p:pic>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20C622F9-C9C1-44AC-A5A7-139D939863A0}"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541008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27383"/>
            <a:ext cx="9905998" cy="1478570"/>
          </a:xfrm>
        </p:spPr>
        <p:txBody>
          <a:bodyPr/>
          <a:lstStyle/>
          <a:p>
            <a:r>
              <a:rPr lang="en-IN" dirty="0" smtClean="0"/>
              <a:t>task</a:t>
            </a:r>
            <a:endParaRPr lang="en-IN" dirty="0"/>
          </a:p>
        </p:txBody>
      </p:sp>
      <p:sp>
        <p:nvSpPr>
          <p:cNvPr id="3" name="Content Placeholder 2"/>
          <p:cNvSpPr>
            <a:spLocks noGrp="1"/>
          </p:cNvSpPr>
          <p:nvPr>
            <p:ph idx="1"/>
          </p:nvPr>
        </p:nvSpPr>
        <p:spPr>
          <a:xfrm>
            <a:off x="1141413" y="1620836"/>
            <a:ext cx="9905999" cy="4379913"/>
          </a:xfrm>
        </p:spPr>
        <p:txBody>
          <a:bodyPr>
            <a:normAutofit lnSpcReduction="10000"/>
          </a:bodyPr>
          <a:lstStyle/>
          <a:p>
            <a:pPr marL="0" indent="0">
              <a:buNone/>
            </a:pPr>
            <a:r>
              <a:rPr lang="en-IN" dirty="0"/>
              <a:t>The main task is to implement a basic working model of the car charging station with the HMI interfaced into the system. It involves the study of the basic working of the ISO 15118 protocol and defining the possible working structure of the Charging station</a:t>
            </a:r>
            <a:r>
              <a:rPr lang="en-IN" dirty="0" smtClean="0"/>
              <a:t>.</a:t>
            </a:r>
          </a:p>
          <a:p>
            <a:pPr lvl="0"/>
            <a:r>
              <a:rPr lang="en-IN" dirty="0"/>
              <a:t>Analyse the requirements of ISO 15118 and IEC 61851 based on the work of the references.</a:t>
            </a:r>
          </a:p>
          <a:p>
            <a:pPr lvl="0"/>
            <a:r>
              <a:rPr lang="en-IN" dirty="0"/>
              <a:t>Design, discuss and finalize the state machine and the communication process between EVSE and HMI </a:t>
            </a:r>
            <a:r>
              <a:rPr lang="en-IN" dirty="0" smtClean="0"/>
              <a:t>Learn </a:t>
            </a:r>
            <a:r>
              <a:rPr lang="en-IN" dirty="0"/>
              <a:t>about UML as a description language for state machines and communication sequences</a:t>
            </a:r>
          </a:p>
          <a:p>
            <a:pPr marL="0" indent="0">
              <a:buNone/>
            </a:pPr>
            <a:endParaRPr lang="en-IN" dirty="0" smtClean="0"/>
          </a:p>
          <a:p>
            <a:pPr marL="0" indent="0">
              <a:buNone/>
            </a:pPr>
            <a:endParaRPr lang="en-IN" dirty="0"/>
          </a:p>
          <a:p>
            <a:endParaRPr lang="en-IN" dirty="0"/>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06813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Plc communication on control pilot line (</a:t>
            </a:r>
            <a:r>
              <a:rPr lang="en-IN" dirty="0" err="1" smtClean="0"/>
              <a:t>cplt</a:t>
            </a:r>
            <a:r>
              <a:rPr lang="en-IN" dirty="0" smtClean="0"/>
              <a:t>)</a:t>
            </a:r>
            <a:endParaRPr lang="en-IN" dirty="0"/>
          </a:p>
        </p:txBody>
      </p:sp>
      <p:pic>
        <p:nvPicPr>
          <p:cNvPr id="3" name="Picture 2"/>
          <p:cNvPicPr>
            <a:picLocks noChangeAspect="1"/>
          </p:cNvPicPr>
          <p:nvPr/>
        </p:nvPicPr>
        <p:blipFill>
          <a:blip r:embed="rId2"/>
          <a:stretch>
            <a:fillRect/>
          </a:stretch>
        </p:blipFill>
        <p:spPr>
          <a:xfrm>
            <a:off x="1141411" y="1976294"/>
            <a:ext cx="10006213" cy="3906981"/>
          </a:xfrm>
          <a:prstGeom prst="rect">
            <a:avLst/>
          </a:prstGeom>
        </p:spPr>
      </p:pic>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17F94B57-2D88-4F46-8F55-8263467525C8}"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39079023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pPr algn="ctr"/>
            <a:r>
              <a:rPr lang="en-IN" dirty="0" smtClean="0"/>
              <a:t>The </a:t>
            </a:r>
            <a:r>
              <a:rPr lang="en-IN" b="1" dirty="0" err="1" smtClean="0"/>
              <a:t>insys</a:t>
            </a:r>
            <a:r>
              <a:rPr lang="en-IN" dirty="0" smtClean="0"/>
              <a:t> power line </a:t>
            </a:r>
            <a:r>
              <a:rPr lang="en-IN" b="1" dirty="0" err="1" smtClean="0"/>
              <a:t>gp</a:t>
            </a:r>
            <a:r>
              <a:rPr lang="en-IN" dirty="0" smtClean="0"/>
              <a:t> as a commercial solution</a:t>
            </a:r>
            <a:endParaRPr lang="en-IN" dirty="0"/>
          </a:p>
        </p:txBody>
      </p:sp>
      <p:pic>
        <p:nvPicPr>
          <p:cNvPr id="3" name="Picture 2"/>
          <p:cNvPicPr>
            <a:picLocks noChangeAspect="1"/>
          </p:cNvPicPr>
          <p:nvPr/>
        </p:nvPicPr>
        <p:blipFill>
          <a:blip r:embed="rId2"/>
          <a:stretch>
            <a:fillRect/>
          </a:stretch>
        </p:blipFill>
        <p:spPr>
          <a:xfrm>
            <a:off x="2003802" y="1320438"/>
            <a:ext cx="8181217" cy="4298445"/>
          </a:xfrm>
          <a:prstGeom prst="rect">
            <a:avLst/>
          </a:prstGeom>
        </p:spPr>
      </p:pic>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90DAC0BF-C024-4900-BCC7-3D6403593A0B}"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446877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result</a:t>
            </a:r>
            <a:endParaRPr lang="en-IN" dirty="0"/>
          </a:p>
        </p:txBody>
      </p:sp>
      <p:sp>
        <p:nvSpPr>
          <p:cNvPr id="14" name="Content Placeholder 13"/>
          <p:cNvSpPr>
            <a:spLocks noGrp="1"/>
          </p:cNvSpPr>
          <p:nvPr>
            <p:ph sz="half" idx="1"/>
          </p:nvPr>
        </p:nvSpPr>
        <p:spPr/>
        <p:txBody>
          <a:bodyPr/>
          <a:lstStyle/>
          <a:p>
            <a:endParaRPr lang="en-IN" dirty="0"/>
          </a:p>
        </p:txBody>
      </p:sp>
      <p:pic>
        <p:nvPicPr>
          <p:cNvPr id="16" name="Content Placeholder 15"/>
          <p:cNvPicPr>
            <a:picLocks noGrp="1" noChangeAspect="1"/>
          </p:cNvPicPr>
          <p:nvPr>
            <p:ph sz="half" idx="2"/>
          </p:nvPr>
        </p:nvPicPr>
        <p:blipFill>
          <a:blip r:embed="rId2"/>
          <a:stretch>
            <a:fillRect/>
          </a:stretch>
        </p:blipFill>
        <p:spPr>
          <a:xfrm>
            <a:off x="6183388" y="2279785"/>
            <a:ext cx="4852837" cy="3481118"/>
          </a:xfrm>
          <a:prstGeom prst="rect">
            <a:avLst/>
          </a:prstGeom>
        </p:spPr>
      </p:pic>
      <p:sp>
        <p:nvSpPr>
          <p:cNvPr id="4" name="Date Placeholder 3"/>
          <p:cNvSpPr>
            <a:spLocks noGrp="1"/>
          </p:cNvSpPr>
          <p:nvPr>
            <p:ph type="dt" sz="half" idx="10"/>
          </p:nvPr>
        </p:nvSpPr>
        <p:spPr/>
        <p:txBody>
          <a:bodyPr/>
          <a:lstStyle/>
          <a:p>
            <a:fld id="{492EEC4D-B9F4-4568-B0F5-667FB654CEFB}" type="datetime1">
              <a:rPr lang="en-US" smtClean="0"/>
              <a:pPr/>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3179469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8" name="Content Placeholder 7"/>
          <p:cNvSpPr>
            <a:spLocks noGrp="1"/>
          </p:cNvSpPr>
          <p:nvPr>
            <p:ph idx="1"/>
          </p:nvPr>
        </p:nvSpPr>
        <p:spPr/>
        <p:txBody>
          <a:bodyPr/>
          <a:lstStyle/>
          <a:p>
            <a:endParaRPr lang="en-IN"/>
          </a:p>
        </p:txBody>
      </p:sp>
      <p:sp>
        <p:nvSpPr>
          <p:cNvPr id="5" name="Date Placeholder 4"/>
          <p:cNvSpPr>
            <a:spLocks noGrp="1"/>
          </p:cNvSpPr>
          <p:nvPr>
            <p:ph type="dt" sz="half" idx="10"/>
          </p:nvPr>
        </p:nvSpPr>
        <p:spPr/>
        <p:txBody>
          <a:bodyPr/>
          <a:lstStyle/>
          <a:p>
            <a:fld id="{9E7CF529-1906-4C28-8A1C-E89295E2D0C6}" type="datetime1">
              <a:rPr lang="en-US" smtClean="0"/>
              <a:t>4/1/2017</a:t>
            </a:fld>
            <a:endParaRPr lang="en-US" dirty="0"/>
          </a:p>
        </p:txBody>
      </p:sp>
      <p:sp>
        <p:nvSpPr>
          <p:cNvPr id="6" name="Footer Placeholder 5"/>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494483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344214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Protocols being used</a:t>
            </a:r>
            <a:endParaRPr lang="en-IN" dirty="0"/>
          </a:p>
        </p:txBody>
      </p:sp>
      <p:sp>
        <p:nvSpPr>
          <p:cNvPr id="4" name="Text Placeholder 3"/>
          <p:cNvSpPr>
            <a:spLocks noGrp="1"/>
          </p:cNvSpPr>
          <p:nvPr>
            <p:ph type="body" idx="1"/>
          </p:nvPr>
        </p:nvSpPr>
        <p:spPr/>
        <p:txBody>
          <a:bodyPr/>
          <a:lstStyle/>
          <a:p>
            <a:r>
              <a:rPr lang="en-IN" dirty="0" smtClean="0"/>
              <a:t>A brief abstract on the protocols being used in the project.</a:t>
            </a:r>
            <a:endParaRPr lang="en-IN" dirty="0"/>
          </a:p>
        </p:txBody>
      </p:sp>
      <p:pic>
        <p:nvPicPr>
          <p:cNvPr id="5" name="Picture 4"/>
          <p:cNvPicPr>
            <a:picLocks noChangeAspect="1"/>
          </p:cNvPicPr>
          <p:nvPr/>
        </p:nvPicPr>
        <p:blipFill rotWithShape="1">
          <a:blip r:embed="rId2"/>
          <a:srcRect b="6380"/>
          <a:stretch/>
        </p:blipFill>
        <p:spPr>
          <a:xfrm>
            <a:off x="6761161" y="995363"/>
            <a:ext cx="4286250" cy="3005138"/>
          </a:xfrm>
          <a:prstGeom prst="rect">
            <a:avLst/>
          </a:prstGeom>
        </p:spPr>
      </p:pic>
      <p:sp>
        <p:nvSpPr>
          <p:cNvPr id="2" name="Footer Placeholder 1"/>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8" name="Date Placeholder 7"/>
          <p:cNvSpPr>
            <a:spLocks noGrp="1"/>
          </p:cNvSpPr>
          <p:nvPr>
            <p:ph type="dt" sz="half" idx="10"/>
          </p:nvPr>
        </p:nvSpPr>
        <p:spPr/>
        <p:txBody>
          <a:bodyPr/>
          <a:lstStyle/>
          <a:p>
            <a:fld id="{76ABD748-4EE0-4C07-B7AA-DEB0D44D2A53}" type="datetime1">
              <a:rPr lang="en-US" smtClean="0"/>
              <a:t>4/1/2017</a:t>
            </a:fld>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20796378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 - </a:t>
            </a:r>
            <a:r>
              <a:rPr lang="en-IN" dirty="0"/>
              <a:t>ISO/IEC 15118-1:2013</a:t>
            </a:r>
          </a:p>
        </p:txBody>
      </p:sp>
      <p:sp>
        <p:nvSpPr>
          <p:cNvPr id="3" name="Content Placeholder 2"/>
          <p:cNvSpPr>
            <a:spLocks noGrp="1"/>
          </p:cNvSpPr>
          <p:nvPr>
            <p:ph idx="1"/>
          </p:nvPr>
        </p:nvSpPr>
        <p:spPr/>
        <p:txBody>
          <a:bodyPr>
            <a:normAutofit fontScale="25000" lnSpcReduction="20000"/>
          </a:bodyPr>
          <a:lstStyle/>
          <a:p>
            <a:pPr marL="0" indent="0">
              <a:buNone/>
            </a:pPr>
            <a:r>
              <a:rPr lang="en-IN" sz="6400" dirty="0" smtClean="0"/>
              <a:t>ISO </a:t>
            </a:r>
            <a:r>
              <a:rPr lang="en-IN" sz="6400" dirty="0"/>
              <a:t>15118 specifies the communication between Electric Vehicles (EV), including Battery Electric Vehicles and Plug-In Hybrid Electric Vehicles, and the Electric Vehicle Supply Equipment (EVSE). As the communication parts of this generic equipment are the Electric Vehicle Communication Controller (EVCC) and the Supply Equipment Communication Controller (SECC), ISO 15118 describes the communication between these components. Although ISO 15118 is oriented to the charging of electric road vehicles, it is open for other vehicles as well.</a:t>
            </a:r>
          </a:p>
          <a:p>
            <a:pPr marL="0" indent="0">
              <a:buNone/>
            </a:pPr>
            <a:r>
              <a:rPr lang="en-IN" sz="6400" dirty="0"/>
              <a:t>ISO 15118-1:2013 specifies terms and definitions, general requirements and use cases as the basis for the other parts of ISO 15118. It provides a general overview and a common understanding of aspects influencing the charge process, payment and load levelling.</a:t>
            </a:r>
          </a:p>
          <a:p>
            <a:pPr marL="0" indent="0">
              <a:buNone/>
            </a:pPr>
            <a:r>
              <a:rPr lang="en-IN" sz="6400" dirty="0"/>
              <a:t>ISO 15118 does not specify the vehicle internal communication between battery and charging equipment and the communication of the SECC to other actors and equipment (beside some dedicated message elements related to the charging). All connections beyond the SECC, and the method of message exchanging are considered to be out of the scope as specific use cases.</a:t>
            </a:r>
          </a:p>
          <a:p>
            <a:pPr marL="0" indent="0">
              <a:buNone/>
            </a:pPr>
            <a:r>
              <a:rPr lang="en-IN" dirty="0"/>
              <a:t> </a:t>
            </a:r>
          </a:p>
          <a:p>
            <a:pPr marL="0" indent="0">
              <a:buNone/>
            </a:pPr>
            <a:endParaRPr lang="en-IN" dirty="0"/>
          </a:p>
        </p:txBody>
      </p:sp>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762DA75B-B89A-492A-B493-C2EA27A04E2E}"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21013237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dirty="0"/>
              <a:t>Abstract – IEC 61851-1: 2010 :</a:t>
            </a:r>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IEC </a:t>
            </a:r>
            <a:r>
              <a:rPr lang="en-IN" dirty="0"/>
              <a:t>61851-1:2010 applies to on-board and off-board equipment for charging electric road vehicles at standard </a:t>
            </a:r>
            <a:r>
              <a:rPr lang="en-IN" dirty="0" err="1"/>
              <a:t>a.c</a:t>
            </a:r>
            <a:r>
              <a:rPr lang="en-IN" dirty="0"/>
              <a:t>. supply voltages (as per IEC 60038) up to 1 000 V and at </a:t>
            </a:r>
            <a:r>
              <a:rPr lang="en-IN" dirty="0" err="1"/>
              <a:t>d.c.</a:t>
            </a:r>
            <a:r>
              <a:rPr lang="en-IN" dirty="0"/>
              <a:t> voltages up to 1 500 V, and for providing electrical power for any additional services on the vehicle if required when connected to the supply network. It includes characteristics and operating conditions of the supply device and the connection to the vehicle; operators and third party electrical safety, and the characteristics to be complied with by the vehicle with respect to the </a:t>
            </a:r>
            <a:r>
              <a:rPr lang="en-IN" dirty="0" err="1"/>
              <a:t>a.c</a:t>
            </a:r>
            <a:r>
              <a:rPr lang="en-IN" dirty="0"/>
              <a:t>./</a:t>
            </a:r>
            <a:r>
              <a:rPr lang="en-IN" dirty="0" err="1"/>
              <a:t>d.c.</a:t>
            </a:r>
            <a:r>
              <a:rPr lang="en-IN" dirty="0"/>
              <a:t> EVSE, only when the EV is earthed. </a:t>
            </a:r>
          </a:p>
          <a:p>
            <a:endParaRPr lang="en-IN" dirty="0"/>
          </a:p>
        </p:txBody>
      </p:sp>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652CAA04-09AD-4A23-948E-4EC9CFFB6C31}"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2594957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Advantages/Applications of the proposed system</a:t>
            </a:r>
            <a:endParaRPr lang="en-IN" dirty="0"/>
          </a:p>
        </p:txBody>
      </p:sp>
      <p:sp>
        <p:nvSpPr>
          <p:cNvPr id="3" name="Content Placeholder 2"/>
          <p:cNvSpPr>
            <a:spLocks noGrp="1"/>
          </p:cNvSpPr>
          <p:nvPr>
            <p:ph idx="1"/>
          </p:nvPr>
        </p:nvSpPr>
        <p:spPr/>
        <p:txBody>
          <a:bodyPr/>
          <a:lstStyle/>
          <a:p>
            <a:r>
              <a:rPr lang="en-IN" dirty="0" smtClean="0"/>
              <a:t>Allows for larger pool of electric cars and reduce the no. of fossil fuel based cars.</a:t>
            </a:r>
          </a:p>
          <a:p>
            <a:r>
              <a:rPr lang="en-IN" dirty="0" smtClean="0"/>
              <a:t>Allows for better control of the spikes at peak hours which may cause blackouts or overloads.</a:t>
            </a:r>
          </a:p>
          <a:p>
            <a:r>
              <a:rPr lang="en-IN" dirty="0" smtClean="0"/>
              <a:t>Safer and faster charging with comfortable interface. </a:t>
            </a:r>
            <a:endParaRPr lang="en-IN" dirty="0"/>
          </a:p>
        </p:txBody>
      </p:sp>
      <p:sp>
        <p:nvSpPr>
          <p:cNvPr id="4" name="Footer Placeholder 3"/>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7" name="Date Placeholder 6"/>
          <p:cNvSpPr>
            <a:spLocks noGrp="1"/>
          </p:cNvSpPr>
          <p:nvPr>
            <p:ph type="dt" sz="half" idx="10"/>
          </p:nvPr>
        </p:nvSpPr>
        <p:spPr/>
        <p:txBody>
          <a:bodyPr/>
          <a:lstStyle/>
          <a:p>
            <a:fld id="{D3EA7EE7-C890-474A-9149-50A1D2F29369}" type="datetime1">
              <a:rPr lang="en-US" smtClean="0"/>
              <a:t>4/1/2017</a:t>
            </a:fld>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2467774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Task – </a:t>
            </a:r>
            <a:r>
              <a:rPr lang="en-IN" dirty="0" err="1" smtClean="0"/>
              <a:t>cont</a:t>
            </a:r>
            <a:r>
              <a:rPr lang="en-IN" dirty="0" smtClean="0"/>
              <a:t>…</a:t>
            </a:r>
            <a:endParaRPr lang="en-IN" dirty="0"/>
          </a:p>
        </p:txBody>
      </p:sp>
      <p:sp>
        <p:nvSpPr>
          <p:cNvPr id="3" name="Content Placeholder 2"/>
          <p:cNvSpPr>
            <a:spLocks noGrp="1"/>
          </p:cNvSpPr>
          <p:nvPr>
            <p:ph idx="1"/>
          </p:nvPr>
        </p:nvSpPr>
        <p:spPr/>
        <p:txBody>
          <a:bodyPr/>
          <a:lstStyle/>
          <a:p>
            <a:pPr lvl="0"/>
            <a:r>
              <a:rPr lang="en-IN" dirty="0"/>
              <a:t>Use TCP/IP communication between the Raspberry pi and EVSE to send information between HMI and EVSE.</a:t>
            </a:r>
          </a:p>
          <a:p>
            <a:pPr lvl="0"/>
            <a:r>
              <a:rPr lang="en-IN" dirty="0"/>
              <a:t>Write Software program based on C language to interface the HMI and the EVSE as a backend process.</a:t>
            </a:r>
          </a:p>
          <a:p>
            <a:pPr lvl="0"/>
            <a:r>
              <a:rPr lang="en-IN" dirty="0"/>
              <a:t>Implement the entire task to a fully functional final product.</a:t>
            </a:r>
          </a:p>
          <a:p>
            <a:endParaRPr lang="en-IN" dirty="0"/>
          </a:p>
        </p:txBody>
      </p:sp>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smtClean="0"/>
              <a:t>JIZTOM FRANCIS K , NIVAS GOKUL M – GROUP NO 10  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083088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Literature survey</a:t>
            </a:r>
            <a:endParaRPr lang="en-IN" sz="3200" dirty="0"/>
          </a:p>
        </p:txBody>
      </p:sp>
      <p:sp>
        <p:nvSpPr>
          <p:cNvPr id="5" name="Text Placeholder 4"/>
          <p:cNvSpPr>
            <a:spLocks noGrp="1"/>
          </p:cNvSpPr>
          <p:nvPr>
            <p:ph type="body"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094411" y="1587485"/>
            <a:ext cx="3693787" cy="2362851"/>
          </a:xfrm>
          <a:prstGeom prst="rect">
            <a:avLst/>
          </a:prstGeom>
        </p:spPr>
      </p:pic>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8" name="Date Placeholder 7"/>
          <p:cNvSpPr>
            <a:spLocks noGrp="1"/>
          </p:cNvSpPr>
          <p:nvPr>
            <p:ph type="dt" sz="half" idx="10"/>
          </p:nvPr>
        </p:nvSpPr>
        <p:spPr/>
        <p:txBody>
          <a:bodyPr/>
          <a:lstStyle/>
          <a:p>
            <a:fld id="{D5C65866-84FF-43DB-9FE1-6904D593B4BA}" type="datetime1">
              <a:rPr lang="en-US" smtClean="0"/>
              <a:t>4/1/2017</a:t>
            </a:fld>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040376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94692956"/>
              </p:ext>
            </p:extLst>
          </p:nvPr>
        </p:nvGraphicFramePr>
        <p:xfrm>
          <a:off x="879186" y="1656715"/>
          <a:ext cx="10131138" cy="3474720"/>
        </p:xfrm>
        <a:graphic>
          <a:graphicData uri="http://schemas.openxmlformats.org/drawingml/2006/table">
            <a:tbl>
              <a:tblPr firstRow="1" bandRow="1">
                <a:tableStyleId>{073A0DAA-6AF3-43AB-8588-CEC1D06C72B9}</a:tableStyleId>
              </a:tblPr>
              <a:tblGrid>
                <a:gridCol w="778568"/>
                <a:gridCol w="3423552"/>
                <a:gridCol w="2952997"/>
                <a:gridCol w="2976021"/>
              </a:tblGrid>
              <a:tr h="509155">
                <a:tc>
                  <a:txBody>
                    <a:bodyPr/>
                    <a:lstStyle/>
                    <a:p>
                      <a:r>
                        <a:rPr lang="en-IN" sz="1400" dirty="0" smtClean="0">
                          <a:solidFill>
                            <a:schemeClr val="accent2">
                              <a:lumMod val="40000"/>
                              <a:lumOff val="60000"/>
                            </a:schemeClr>
                          </a:solidFill>
                        </a:rPr>
                        <a:t>Sl. 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Paper/Reference</a:t>
                      </a:r>
                      <a:r>
                        <a:rPr lang="en-US" baseline="0" dirty="0" smtClean="0">
                          <a:solidFill>
                            <a:schemeClr val="accent2">
                              <a:lumMod val="40000"/>
                              <a:lumOff val="60000"/>
                            </a:schemeClr>
                          </a:solidFill>
                        </a:rPr>
                        <a:t> Details </a:t>
                      </a:r>
                      <a:endParaRPr lang="en-IN" dirty="0" smtClean="0">
                        <a:solidFill>
                          <a:schemeClr val="accent2">
                            <a:lumMod val="40000"/>
                            <a:lumOff val="60000"/>
                          </a:schemeClr>
                        </a:solidFill>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Outcome</a:t>
                      </a:r>
                      <a:endParaRPr lang="en-IN" dirty="0" smtClean="0">
                        <a:solidFill>
                          <a:schemeClr val="accent2">
                            <a:lumMod val="40000"/>
                            <a:lumOff val="60000"/>
                          </a:schemeClr>
                        </a:solidFill>
                      </a:endParaRPr>
                    </a:p>
                    <a:p>
                      <a:endParaRPr lang="en-IN" dirty="0"/>
                    </a:p>
                  </a:txBody>
                  <a:tcPr/>
                </a:tc>
                <a:tc>
                  <a:txBody>
                    <a:bodyPr/>
                    <a:lstStyle/>
                    <a:p>
                      <a:r>
                        <a:rPr lang="en-IN" dirty="0" smtClean="0">
                          <a:solidFill>
                            <a:schemeClr val="accent2">
                              <a:lumMod val="40000"/>
                              <a:lumOff val="60000"/>
                            </a:schemeClr>
                          </a:solidFill>
                        </a:rPr>
                        <a:t>Inference</a:t>
                      </a:r>
                    </a:p>
                    <a:p>
                      <a:endParaRPr lang="en-IN" dirty="0"/>
                    </a:p>
                  </a:txBody>
                  <a:tcPr/>
                </a:tc>
              </a:tr>
              <a:tr h="773054">
                <a:tc>
                  <a:txBody>
                    <a:bodyPr/>
                    <a:lstStyle/>
                    <a:p>
                      <a:r>
                        <a:rPr lang="en-IN" dirty="0" smtClean="0"/>
                        <a:t>1.</a:t>
                      </a:r>
                      <a:endParaRPr lang="en-IN" dirty="0"/>
                    </a:p>
                  </a:txBody>
                  <a:tcPr/>
                </a:tc>
                <a:tc>
                  <a:txBody>
                    <a:bodyPr/>
                    <a:lstStyle/>
                    <a:p>
                      <a:r>
                        <a:rPr lang="en-IN" sz="1800" kern="1200" dirty="0" smtClean="0">
                          <a:solidFill>
                            <a:schemeClr val="dk1"/>
                          </a:solidFill>
                          <a:effectLst/>
                          <a:latin typeface="+mn-lt"/>
                          <a:ea typeface="+mn-ea"/>
                          <a:cs typeface="+mn-cs"/>
                        </a:rPr>
                        <a:t>Peter Hank, Steffen Müller, </a:t>
                      </a:r>
                      <a:r>
                        <a:rPr lang="en-IN" sz="1800" kern="1200" dirty="0" err="1" smtClean="0">
                          <a:solidFill>
                            <a:schemeClr val="dk1"/>
                          </a:solidFill>
                          <a:effectLst/>
                          <a:latin typeface="+mn-lt"/>
                          <a:ea typeface="+mn-ea"/>
                          <a:cs typeface="+mn-cs"/>
                        </a:rPr>
                        <a:t>Ovidiu</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Vermesan</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Jeroen</a:t>
                      </a:r>
                      <a:r>
                        <a:rPr lang="en-IN" sz="1800" kern="1200" dirty="0" smtClean="0">
                          <a:solidFill>
                            <a:schemeClr val="dk1"/>
                          </a:solidFill>
                          <a:effectLst/>
                          <a:latin typeface="+mn-lt"/>
                          <a:ea typeface="+mn-ea"/>
                          <a:cs typeface="+mn-cs"/>
                        </a:rPr>
                        <a:t> Van Den </a:t>
                      </a:r>
                      <a:r>
                        <a:rPr lang="en-IN" sz="1800" kern="1200" dirty="0" err="1" smtClean="0">
                          <a:solidFill>
                            <a:schemeClr val="dk1"/>
                          </a:solidFill>
                          <a:effectLst/>
                          <a:latin typeface="+mn-lt"/>
                          <a:ea typeface="+mn-ea"/>
                          <a:cs typeface="+mn-cs"/>
                        </a:rPr>
                        <a:t>Keybus</a:t>
                      </a:r>
                      <a:r>
                        <a:rPr lang="en-IN" sz="1800" kern="1200" dirty="0" smtClean="0">
                          <a:solidFill>
                            <a:schemeClr val="dk1"/>
                          </a:solidFill>
                          <a:effectLst/>
                          <a:latin typeface="+mn-lt"/>
                          <a:ea typeface="+mn-ea"/>
                          <a:cs typeface="+mn-cs"/>
                        </a:rPr>
                        <a:t>, ‘Automotive Ethernet: in-vehicle networking and smart mobility’, DATE '13 Proceedings of the Conference on Design, Automation and Test in Europe Pages 1735-1739</a:t>
                      </a:r>
                      <a:endParaRPr lang="en-IN" dirty="0"/>
                    </a:p>
                  </a:txBody>
                  <a:tcPr/>
                </a:tc>
                <a:tc>
                  <a:txBody>
                    <a:bodyPr/>
                    <a:lstStyle/>
                    <a:p>
                      <a:r>
                        <a:rPr lang="en-IN" dirty="0" smtClean="0"/>
                        <a:t>The</a:t>
                      </a:r>
                      <a:r>
                        <a:rPr lang="en-IN" baseline="0" dirty="0" smtClean="0"/>
                        <a:t> basic guide line on how to approach the charging with vehicle to grid communication</a:t>
                      </a:r>
                      <a:endParaRPr lang="en-IN" dirty="0"/>
                    </a:p>
                  </a:txBody>
                  <a:tcPr/>
                </a:tc>
                <a:tc>
                  <a:txBody>
                    <a:bodyPr/>
                    <a:lstStyle/>
                    <a:p>
                      <a:r>
                        <a:rPr lang="en-IN" dirty="0" smtClean="0"/>
                        <a:t>Required</a:t>
                      </a:r>
                      <a:r>
                        <a:rPr lang="en-IN" baseline="0" dirty="0" smtClean="0"/>
                        <a:t> details and model construction of the ISO 15118 smart charging model</a:t>
                      </a:r>
                      <a:endParaRPr lang="en-IN" dirty="0"/>
                    </a:p>
                  </a:txBody>
                  <a:tcPr/>
                </a:tc>
              </a:tr>
            </a:tbl>
          </a:graphicData>
        </a:graphic>
      </p:graphicFrame>
      <p:sp>
        <p:nvSpPr>
          <p:cNvPr id="2" name="Footer Placeholder 1"/>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Date Placeholder 5"/>
          <p:cNvSpPr>
            <a:spLocks noGrp="1"/>
          </p:cNvSpPr>
          <p:nvPr>
            <p:ph type="dt" sz="half" idx="10"/>
          </p:nvPr>
        </p:nvSpPr>
        <p:spPr/>
        <p:txBody>
          <a:bodyPr/>
          <a:lstStyle/>
          <a:p>
            <a:fld id="{5783CE91-0158-40DC-960C-4E4DB4FE723C}" type="datetime1">
              <a:rPr lang="en-US" smtClean="0"/>
              <a:t>4/1/2017</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79238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79705145"/>
              </p:ext>
            </p:extLst>
          </p:nvPr>
        </p:nvGraphicFramePr>
        <p:xfrm>
          <a:off x="1125533" y="510116"/>
          <a:ext cx="9884792" cy="5203152"/>
        </p:xfrm>
        <a:graphic>
          <a:graphicData uri="http://schemas.openxmlformats.org/drawingml/2006/table">
            <a:tbl>
              <a:tblPr firstRow="1" bandRow="1">
                <a:tableStyleId>{073A0DAA-6AF3-43AB-8588-CEC1D06C72B9}</a:tableStyleId>
              </a:tblPr>
              <a:tblGrid>
                <a:gridCol w="1142930"/>
                <a:gridCol w="3799466"/>
                <a:gridCol w="2471198"/>
                <a:gridCol w="2471198"/>
              </a:tblGrid>
              <a:tr h="631152">
                <a:tc>
                  <a:txBody>
                    <a:bodyPr/>
                    <a:lstStyle/>
                    <a:p>
                      <a:r>
                        <a:rPr lang="en-IN" sz="1800" dirty="0" smtClean="0">
                          <a:solidFill>
                            <a:schemeClr val="accent2">
                              <a:lumMod val="40000"/>
                              <a:lumOff val="60000"/>
                            </a:schemeClr>
                          </a:solidFill>
                        </a:rPr>
                        <a:t>Sl.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Paper/ Reference</a:t>
                      </a:r>
                      <a:r>
                        <a:rPr lang="en-US" baseline="0" dirty="0" smtClean="0">
                          <a:solidFill>
                            <a:schemeClr val="accent2">
                              <a:lumMod val="40000"/>
                              <a:lumOff val="60000"/>
                            </a:schemeClr>
                          </a:solidFill>
                        </a:rPr>
                        <a:t> Details </a:t>
                      </a:r>
                      <a:endParaRPr lang="en-IN" dirty="0" smtClean="0">
                        <a:solidFill>
                          <a:schemeClr val="accent2">
                            <a:lumMod val="40000"/>
                            <a:lumOff val="6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Outcome</a:t>
                      </a:r>
                      <a:endParaRPr lang="en-IN" dirty="0" smtClean="0">
                        <a:solidFill>
                          <a:schemeClr val="accent2">
                            <a:lumMod val="40000"/>
                            <a:lumOff val="6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accent2">
                              <a:lumMod val="40000"/>
                              <a:lumOff val="60000"/>
                            </a:schemeClr>
                          </a:solidFill>
                        </a:rPr>
                        <a:t>Inference</a:t>
                      </a:r>
                    </a:p>
                  </a:txBody>
                  <a:tcPr/>
                </a:tc>
              </a:tr>
              <a:tr h="370840">
                <a:tc>
                  <a:txBody>
                    <a:bodyPr/>
                    <a:lstStyle/>
                    <a:p>
                      <a:r>
                        <a:rPr lang="en-IN" dirty="0" smtClean="0"/>
                        <a:t>2</a:t>
                      </a:r>
                      <a:endParaRPr lang="en-IN" dirty="0"/>
                    </a:p>
                  </a:txBody>
                  <a:tcPr/>
                </a:tc>
                <a:tc>
                  <a:txBody>
                    <a:bodyPr/>
                    <a:lstStyle/>
                    <a:p>
                      <a:r>
                        <a:rPr lang="en-US" sz="1800" kern="1200" dirty="0" smtClean="0">
                          <a:solidFill>
                            <a:schemeClr val="dk1"/>
                          </a:solidFill>
                          <a:effectLst/>
                          <a:latin typeface="+mn-lt"/>
                          <a:ea typeface="+mn-ea"/>
                          <a:cs typeface="+mn-cs"/>
                        </a:rPr>
                        <a:t>B O Chen , Keith S. Hardy, Jason D. Harper, Daniel S. </a:t>
                      </a:r>
                      <a:r>
                        <a:rPr lang="en-US" sz="1800" kern="1200" dirty="0" err="1" smtClean="0">
                          <a:solidFill>
                            <a:schemeClr val="dk1"/>
                          </a:solidFill>
                          <a:effectLst/>
                          <a:latin typeface="+mn-lt"/>
                          <a:ea typeface="+mn-ea"/>
                          <a:cs typeface="+mn-cs"/>
                        </a:rPr>
                        <a:t>Dobrzynski</a:t>
                      </a:r>
                      <a:r>
                        <a:rPr lang="en-US" sz="1800" kern="1200" dirty="0" smtClean="0">
                          <a:solidFill>
                            <a:schemeClr val="dk1"/>
                          </a:solidFill>
                          <a:effectLst/>
                          <a:latin typeface="+mn-lt"/>
                          <a:ea typeface="+mn-ea"/>
                          <a:cs typeface="+mn-cs"/>
                        </a:rPr>
                        <a:t> , ‘ Towards standardized Vehicle Grid Integration’ , Transportation Electrification Conference and Expo (ITEC) ,2015 ,IEE.</a:t>
                      </a:r>
                      <a:endParaRPr lang="en-IN" dirty="0" smtClean="0"/>
                    </a:p>
                  </a:txBody>
                  <a:tcPr/>
                </a:tc>
                <a:tc>
                  <a:txBody>
                    <a:bodyPr/>
                    <a:lstStyle/>
                    <a:p>
                      <a:r>
                        <a:rPr lang="en-IN" dirty="0" smtClean="0"/>
                        <a:t>A basic introduction on the ISO15118 and its relationship with the</a:t>
                      </a:r>
                      <a:r>
                        <a:rPr lang="en-IN" baseline="0" dirty="0" smtClean="0"/>
                        <a:t> Smart Grid Network</a:t>
                      </a:r>
                      <a:endParaRPr lang="en-IN" dirty="0"/>
                    </a:p>
                  </a:txBody>
                  <a:tcPr/>
                </a:tc>
                <a:tc>
                  <a:txBody>
                    <a:bodyPr/>
                    <a:lstStyle/>
                    <a:p>
                      <a:r>
                        <a:rPr lang="en-IN" dirty="0" smtClean="0"/>
                        <a:t>The overview of the ISO 15118 model and</a:t>
                      </a:r>
                      <a:r>
                        <a:rPr lang="en-IN" baseline="0" dirty="0" smtClean="0"/>
                        <a:t> its performance aspect</a:t>
                      </a:r>
                      <a:endParaRPr lang="en-IN" dirty="0"/>
                    </a:p>
                  </a:txBody>
                  <a:tcPr/>
                </a:tc>
              </a:tr>
              <a:tr h="370840">
                <a:tc>
                  <a:txBody>
                    <a:bodyPr/>
                    <a:lstStyle/>
                    <a:p>
                      <a:r>
                        <a:rPr lang="en-IN" dirty="0" smtClean="0"/>
                        <a:t>3</a:t>
                      </a:r>
                      <a:endParaRPr lang="en-IN" dirty="0"/>
                    </a:p>
                  </a:txBody>
                  <a:tcPr/>
                </a:tc>
                <a:tc>
                  <a:txBody>
                    <a:bodyPr/>
                    <a:lstStyle/>
                    <a:p>
                      <a:r>
                        <a:rPr lang="en-IN" sz="1800" kern="1200" dirty="0" err="1" smtClean="0">
                          <a:solidFill>
                            <a:schemeClr val="dk1"/>
                          </a:solidFill>
                          <a:effectLst/>
                          <a:latin typeface="+mn-lt"/>
                          <a:ea typeface="+mn-ea"/>
                          <a:cs typeface="+mn-cs"/>
                        </a:rPr>
                        <a:t>Dr.</a:t>
                      </a:r>
                      <a:r>
                        <a:rPr lang="en-IN" sz="1800" kern="1200" dirty="0" smtClean="0">
                          <a:solidFill>
                            <a:schemeClr val="dk1"/>
                          </a:solidFill>
                          <a:effectLst/>
                          <a:latin typeface="+mn-lt"/>
                          <a:ea typeface="+mn-ea"/>
                          <a:cs typeface="+mn-cs"/>
                        </a:rPr>
                        <a:t> Andreas Heinrich, Michael </a:t>
                      </a:r>
                      <a:r>
                        <a:rPr lang="en-IN" sz="1800" kern="1200" dirty="0" err="1" smtClean="0">
                          <a:solidFill>
                            <a:schemeClr val="dk1"/>
                          </a:solidFill>
                          <a:effectLst/>
                          <a:latin typeface="+mn-lt"/>
                          <a:ea typeface="+mn-ea"/>
                          <a:cs typeface="+mn-cs"/>
                        </a:rPr>
                        <a:t>Schwaiger</a:t>
                      </a:r>
                      <a:r>
                        <a:rPr lang="en-IN" sz="1800" kern="1200" dirty="0" smtClean="0">
                          <a:solidFill>
                            <a:schemeClr val="dk1"/>
                          </a:solidFill>
                          <a:effectLst/>
                          <a:latin typeface="+mn-lt"/>
                          <a:ea typeface="+mn-ea"/>
                          <a:cs typeface="+mn-cs"/>
                        </a:rPr>
                        <a:t>, Daimler Ag and BMW group, ‘ISO 15118 – charging communication between plug-in electric vehicles and charging infrastructure’, Grid Integration of Electric Mobility, 1</a:t>
                      </a:r>
                      <a:r>
                        <a:rPr lang="en-IN" sz="1800" kern="1200" baseline="30000" dirty="0" smtClean="0">
                          <a:solidFill>
                            <a:schemeClr val="dk1"/>
                          </a:solidFill>
                          <a:effectLst/>
                          <a:latin typeface="+mn-lt"/>
                          <a:ea typeface="+mn-ea"/>
                          <a:cs typeface="+mn-cs"/>
                        </a:rPr>
                        <a:t>st</a:t>
                      </a:r>
                      <a:r>
                        <a:rPr lang="en-IN" sz="1800" kern="1200" dirty="0" smtClean="0">
                          <a:solidFill>
                            <a:schemeClr val="dk1"/>
                          </a:solidFill>
                          <a:effectLst/>
                          <a:latin typeface="+mn-lt"/>
                          <a:ea typeface="+mn-ea"/>
                          <a:cs typeface="+mn-cs"/>
                        </a:rPr>
                        <a:t> international ATZ Conference 2016, pp 213-227</a:t>
                      </a:r>
                      <a:endParaRPr lang="en-IN" dirty="0"/>
                    </a:p>
                  </a:txBody>
                  <a:tcPr/>
                </a:tc>
                <a:tc>
                  <a:txBody>
                    <a:bodyPr/>
                    <a:lstStyle/>
                    <a:p>
                      <a:r>
                        <a:rPr lang="en-IN" dirty="0" smtClean="0"/>
                        <a:t>Specifications on the proposed plans</a:t>
                      </a:r>
                      <a:r>
                        <a:rPr lang="en-IN" baseline="0" dirty="0" smtClean="0"/>
                        <a:t> for ISO 15118</a:t>
                      </a:r>
                      <a:endParaRPr lang="en-IN" dirty="0"/>
                    </a:p>
                  </a:txBody>
                  <a:tcPr/>
                </a:tc>
                <a:tc>
                  <a:txBody>
                    <a:bodyPr/>
                    <a:lstStyle/>
                    <a:p>
                      <a:r>
                        <a:rPr lang="en-IN" dirty="0" smtClean="0"/>
                        <a:t>The technical</a:t>
                      </a:r>
                      <a:r>
                        <a:rPr lang="en-IN" baseline="0" dirty="0" smtClean="0"/>
                        <a:t> specifications</a:t>
                      </a:r>
                      <a:endParaRPr lang="en-IN" dirty="0"/>
                    </a:p>
                  </a:txBody>
                  <a:tcPr/>
                </a:tc>
              </a:tr>
            </a:tbl>
          </a:graphicData>
        </a:graphic>
      </p:graphicFrame>
      <p:sp>
        <p:nvSpPr>
          <p:cNvPr id="3" name="Footer Placeholder 2"/>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Date Placeholder 5"/>
          <p:cNvSpPr>
            <a:spLocks noGrp="1"/>
          </p:cNvSpPr>
          <p:nvPr>
            <p:ph type="dt" sz="half" idx="10"/>
          </p:nvPr>
        </p:nvSpPr>
        <p:spPr/>
        <p:txBody>
          <a:bodyPr/>
          <a:lstStyle/>
          <a:p>
            <a:fld id="{FCB4422B-5CF2-4C88-973B-E2F3F1E15EC4}" type="datetime1">
              <a:rPr lang="en-US" smtClean="0"/>
              <a:t>4/1/2017</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283960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38741E-CC6F-45BE-A1BD-9C75EF6CBAA2}" type="datetime1">
              <a:rPr lang="en-US" smtClean="0"/>
              <a:t>4/1/2017</a:t>
            </a:fld>
            <a:endParaRPr lang="en-US" dirty="0"/>
          </a:p>
        </p:txBody>
      </p:sp>
      <p:sp>
        <p:nvSpPr>
          <p:cNvPr id="5" name="Footer Placeholder 4"/>
          <p:cNvSpPr>
            <a:spLocks noGrp="1"/>
          </p:cNvSpPr>
          <p:nvPr>
            <p:ph type="ftr" sz="quarter" idx="11"/>
          </p:nvPr>
        </p:nvSpPr>
        <p:spPr/>
        <p:txBody>
          <a:bodyPr/>
          <a:lstStyle/>
          <a:p>
            <a:r>
              <a:rPr lang="en-US" dirty="0" smtClean="0"/>
              <a:t>JIZTOM FRANCIS K , NIVAS GOKUL M – GROUP NO 10  </a:t>
            </a:r>
          </a:p>
          <a:p>
            <a:r>
              <a:rPr lang="en-US" dirty="0" smtClean="0"/>
              <a:t>CHARGING STATION FOR IEC / ISO 15118 PROTOCOL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9</a:t>
            </a:fld>
            <a:endParaRPr lang="en-US" dirty="0"/>
          </a:p>
        </p:txBody>
      </p:sp>
      <p:sp>
        <p:nvSpPr>
          <p:cNvPr id="7" name="Picture Placeholder 6"/>
          <p:cNvSpPr>
            <a:spLocks noGrp="1"/>
          </p:cNvSpPr>
          <p:nvPr>
            <p:ph type="pic" sz="quarter" idx="14"/>
          </p:nvPr>
        </p:nvSpPr>
        <p:spPr/>
      </p:sp>
      <p:graphicFrame>
        <p:nvGraphicFramePr>
          <p:cNvPr id="8" name="Table 7"/>
          <p:cNvGraphicFramePr>
            <a:graphicFrameLocks noGrp="1"/>
          </p:cNvGraphicFramePr>
          <p:nvPr>
            <p:extLst>
              <p:ext uri="{D42A27DB-BD31-4B8C-83A1-F6EECF244321}">
                <p14:modId xmlns:p14="http://schemas.microsoft.com/office/powerpoint/2010/main" val="3357514872"/>
              </p:ext>
            </p:extLst>
          </p:nvPr>
        </p:nvGraphicFramePr>
        <p:xfrm>
          <a:off x="1125533" y="408941"/>
          <a:ext cx="9921878" cy="5486400"/>
        </p:xfrm>
        <a:graphic>
          <a:graphicData uri="http://schemas.openxmlformats.org/drawingml/2006/table">
            <a:tbl>
              <a:tblPr firstRow="1" bandRow="1">
                <a:tableStyleId>{073A0DAA-6AF3-43AB-8588-CEC1D06C72B9}</a:tableStyleId>
              </a:tblPr>
              <a:tblGrid>
                <a:gridCol w="762487"/>
                <a:gridCol w="3352838"/>
                <a:gridCol w="2892002"/>
                <a:gridCol w="2914551"/>
              </a:tblGrid>
              <a:tr h="509155">
                <a:tc>
                  <a:txBody>
                    <a:bodyPr/>
                    <a:lstStyle/>
                    <a:p>
                      <a:r>
                        <a:rPr lang="en-IN" sz="1400" dirty="0" smtClean="0">
                          <a:solidFill>
                            <a:schemeClr val="accent2">
                              <a:lumMod val="40000"/>
                              <a:lumOff val="60000"/>
                            </a:schemeClr>
                          </a:solidFill>
                        </a:rPr>
                        <a:t>Sl. 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Paper/Reference</a:t>
                      </a:r>
                      <a:r>
                        <a:rPr lang="en-US" baseline="0" dirty="0" smtClean="0">
                          <a:solidFill>
                            <a:schemeClr val="accent2">
                              <a:lumMod val="40000"/>
                              <a:lumOff val="60000"/>
                            </a:schemeClr>
                          </a:solidFill>
                        </a:rPr>
                        <a:t> Details </a:t>
                      </a:r>
                      <a:endParaRPr lang="en-IN" dirty="0" smtClean="0">
                        <a:solidFill>
                          <a:schemeClr val="accent2">
                            <a:lumMod val="40000"/>
                            <a:lumOff val="60000"/>
                          </a:schemeClr>
                        </a:solidFill>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40000"/>
                              <a:lumOff val="60000"/>
                            </a:schemeClr>
                          </a:solidFill>
                        </a:rPr>
                        <a:t>Outcome</a:t>
                      </a:r>
                      <a:endParaRPr lang="en-IN" dirty="0" smtClean="0">
                        <a:solidFill>
                          <a:schemeClr val="accent2">
                            <a:lumMod val="40000"/>
                            <a:lumOff val="60000"/>
                          </a:schemeClr>
                        </a:solidFill>
                      </a:endParaRPr>
                    </a:p>
                    <a:p>
                      <a:endParaRPr lang="en-IN" dirty="0"/>
                    </a:p>
                  </a:txBody>
                  <a:tcPr/>
                </a:tc>
                <a:tc>
                  <a:txBody>
                    <a:bodyPr/>
                    <a:lstStyle/>
                    <a:p>
                      <a:r>
                        <a:rPr lang="en-IN" dirty="0" smtClean="0">
                          <a:solidFill>
                            <a:schemeClr val="accent2">
                              <a:lumMod val="40000"/>
                              <a:lumOff val="60000"/>
                            </a:schemeClr>
                          </a:solidFill>
                        </a:rPr>
                        <a:t>Inference</a:t>
                      </a:r>
                    </a:p>
                    <a:p>
                      <a:endParaRPr lang="en-IN" dirty="0"/>
                    </a:p>
                  </a:txBody>
                  <a:tcPr/>
                </a:tc>
              </a:tr>
              <a:tr h="773054">
                <a:tc>
                  <a:txBody>
                    <a:bodyPr/>
                    <a:lstStyle/>
                    <a:p>
                      <a:r>
                        <a:rPr lang="en-IN" dirty="0" smtClean="0"/>
                        <a:t>4</a:t>
                      </a:r>
                      <a:endParaRPr lang="en-IN" dirty="0"/>
                    </a:p>
                  </a:txBody>
                  <a:tcPr/>
                </a:tc>
                <a:tc>
                  <a:txBody>
                    <a:bodyPr/>
                    <a:lstStyle/>
                    <a:p>
                      <a:r>
                        <a:rPr lang="en-IN" sz="1800" kern="1200" dirty="0" smtClean="0">
                          <a:solidFill>
                            <a:schemeClr val="dk1"/>
                          </a:solidFill>
                          <a:effectLst/>
                          <a:latin typeface="+mn-lt"/>
                          <a:ea typeface="+mn-ea"/>
                          <a:cs typeface="+mn-cs"/>
                        </a:rPr>
                        <a:t>M. Sc. Michael </a:t>
                      </a:r>
                      <a:r>
                        <a:rPr lang="en-IN" sz="1800" kern="1200" dirty="0" err="1" smtClean="0">
                          <a:solidFill>
                            <a:schemeClr val="dk1"/>
                          </a:solidFill>
                          <a:effectLst/>
                          <a:latin typeface="+mn-lt"/>
                          <a:ea typeface="+mn-ea"/>
                          <a:cs typeface="+mn-cs"/>
                        </a:rPr>
                        <a:t>Tybel</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Dr.</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Ing</a:t>
                      </a:r>
                      <a:r>
                        <a:rPr lang="en-IN" sz="1800" kern="1200" dirty="0" smtClean="0">
                          <a:solidFill>
                            <a:schemeClr val="dk1"/>
                          </a:solidFill>
                          <a:effectLst/>
                          <a:latin typeface="+mn-lt"/>
                          <a:ea typeface="+mn-ea"/>
                          <a:cs typeface="+mn-cs"/>
                        </a:rPr>
                        <a:t> Andrey Popov, </a:t>
                      </a:r>
                      <a:r>
                        <a:rPr lang="en-IN" sz="1800" kern="1200" dirty="0" err="1" smtClean="0">
                          <a:solidFill>
                            <a:schemeClr val="dk1"/>
                          </a:solidFill>
                          <a:effectLst/>
                          <a:latin typeface="+mn-lt"/>
                          <a:ea typeface="+mn-ea"/>
                          <a:cs typeface="+mn-cs"/>
                        </a:rPr>
                        <a:t>Dr.</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Ing</a:t>
                      </a:r>
                      <a:r>
                        <a:rPr lang="en-IN" sz="1800" kern="1200" dirty="0" smtClean="0">
                          <a:solidFill>
                            <a:schemeClr val="dk1"/>
                          </a:solidFill>
                          <a:effectLst/>
                          <a:latin typeface="+mn-lt"/>
                          <a:ea typeface="+mn-ea"/>
                          <a:cs typeface="+mn-cs"/>
                        </a:rPr>
                        <a:t> Michael </a:t>
                      </a:r>
                      <a:r>
                        <a:rPr lang="en-IN" sz="1800" kern="1200" dirty="0" err="1" smtClean="0">
                          <a:solidFill>
                            <a:schemeClr val="dk1"/>
                          </a:solidFill>
                          <a:effectLst/>
                          <a:latin typeface="+mn-lt"/>
                          <a:ea typeface="+mn-ea"/>
                          <a:cs typeface="+mn-cs"/>
                        </a:rPr>
                        <a:t>Schugt</a:t>
                      </a:r>
                      <a:r>
                        <a:rPr lang="en-IN" sz="1800" kern="1200" dirty="0" smtClean="0">
                          <a:solidFill>
                            <a:schemeClr val="dk1"/>
                          </a:solidFill>
                          <a:effectLst/>
                          <a:latin typeface="+mn-lt"/>
                          <a:ea typeface="+mn-ea"/>
                          <a:cs typeface="+mn-cs"/>
                        </a:rPr>
                        <a:t> , </a:t>
                      </a:r>
                      <a:r>
                        <a:rPr lang="en-IN" sz="1800" kern="1200" dirty="0" err="1" smtClean="0">
                          <a:solidFill>
                            <a:schemeClr val="dk1"/>
                          </a:solidFill>
                          <a:effectLst/>
                          <a:latin typeface="+mn-lt"/>
                          <a:ea typeface="+mn-ea"/>
                          <a:cs typeface="+mn-cs"/>
                        </a:rPr>
                        <a:t>Scienlab</a:t>
                      </a:r>
                      <a:r>
                        <a:rPr lang="en-IN" sz="1800" kern="1200" dirty="0" smtClean="0">
                          <a:solidFill>
                            <a:schemeClr val="dk1"/>
                          </a:solidFill>
                          <a:effectLst/>
                          <a:latin typeface="+mn-lt"/>
                          <a:ea typeface="+mn-ea"/>
                          <a:cs typeface="+mn-cs"/>
                        </a:rPr>
                        <a:t> electronic systems, Bochum, ‘Assuring Interoperability between Conductive EV and EVSE Charging Systems’, Popov.com.</a:t>
                      </a:r>
                      <a:endParaRPr lang="en-IN" dirty="0"/>
                    </a:p>
                  </a:txBody>
                  <a:tcPr/>
                </a:tc>
                <a:tc>
                  <a:txBody>
                    <a:bodyPr/>
                    <a:lstStyle/>
                    <a:p>
                      <a:r>
                        <a:rPr lang="en-IN" dirty="0" smtClean="0"/>
                        <a:t>The</a:t>
                      </a:r>
                      <a:r>
                        <a:rPr lang="en-IN" baseline="0" dirty="0" smtClean="0"/>
                        <a:t> basic guide line on how to approach the charging with vehicle to grid communication</a:t>
                      </a:r>
                      <a:endParaRPr lang="en-IN" dirty="0"/>
                    </a:p>
                  </a:txBody>
                  <a:tcPr/>
                </a:tc>
                <a:tc>
                  <a:txBody>
                    <a:bodyPr/>
                    <a:lstStyle/>
                    <a:p>
                      <a:r>
                        <a:rPr lang="en-IN" dirty="0" smtClean="0"/>
                        <a:t>Required</a:t>
                      </a:r>
                      <a:r>
                        <a:rPr lang="en-IN" baseline="0" dirty="0" smtClean="0"/>
                        <a:t> details and model construction of the ISO 15118 smart charging model</a:t>
                      </a:r>
                      <a:endParaRPr lang="en-IN" dirty="0"/>
                    </a:p>
                  </a:txBody>
                  <a:tcPr/>
                </a:tc>
              </a:tr>
              <a:tr h="773054">
                <a:tc>
                  <a:txBody>
                    <a:bodyPr/>
                    <a:lstStyle/>
                    <a:p>
                      <a:r>
                        <a:rPr lang="en-IN" dirty="0" smtClean="0"/>
                        <a:t>5</a:t>
                      </a:r>
                      <a:endParaRPr lang="en-IN" dirty="0"/>
                    </a:p>
                  </a:txBody>
                  <a:tcPr/>
                </a:tc>
                <a:tc>
                  <a:txBody>
                    <a:bodyPr/>
                    <a:lstStyle/>
                    <a:p>
                      <a:r>
                        <a:rPr lang="en-IN" sz="1800" kern="1200" dirty="0" smtClean="0">
                          <a:solidFill>
                            <a:schemeClr val="dk1"/>
                          </a:solidFill>
                          <a:effectLst/>
                          <a:latin typeface="+mn-lt"/>
                          <a:ea typeface="+mn-ea"/>
                          <a:cs typeface="+mn-cs"/>
                        </a:rPr>
                        <a:t>D. </a:t>
                      </a:r>
                      <a:r>
                        <a:rPr lang="en-IN" sz="1800" kern="1200" dirty="0" err="1" smtClean="0">
                          <a:solidFill>
                            <a:schemeClr val="dk1"/>
                          </a:solidFill>
                          <a:effectLst/>
                          <a:latin typeface="+mn-lt"/>
                          <a:ea typeface="+mn-ea"/>
                          <a:cs typeface="+mn-cs"/>
                        </a:rPr>
                        <a:t>Wellisch</a:t>
                      </a:r>
                      <a:r>
                        <a:rPr lang="en-IN" sz="1800" kern="1200" dirty="0" smtClean="0">
                          <a:solidFill>
                            <a:schemeClr val="dk1"/>
                          </a:solidFill>
                          <a:effectLst/>
                          <a:latin typeface="+mn-lt"/>
                          <a:ea typeface="+mn-ea"/>
                          <a:cs typeface="+mn-cs"/>
                        </a:rPr>
                        <a:t>, J Lenz, A </a:t>
                      </a:r>
                      <a:r>
                        <a:rPr lang="en-IN" sz="1800" kern="1200" dirty="0" err="1" smtClean="0">
                          <a:solidFill>
                            <a:schemeClr val="dk1"/>
                          </a:solidFill>
                          <a:effectLst/>
                          <a:latin typeface="+mn-lt"/>
                          <a:ea typeface="+mn-ea"/>
                          <a:cs typeface="+mn-cs"/>
                        </a:rPr>
                        <a:t>Faschingbauer</a:t>
                      </a:r>
                      <a:r>
                        <a:rPr lang="en-IN" sz="1800" kern="1200" dirty="0" smtClean="0">
                          <a:solidFill>
                            <a:schemeClr val="dk1"/>
                          </a:solidFill>
                          <a:effectLst/>
                          <a:latin typeface="+mn-lt"/>
                          <a:ea typeface="+mn-ea"/>
                          <a:cs typeface="+mn-cs"/>
                        </a:rPr>
                        <a:t>, R. </a:t>
                      </a:r>
                      <a:r>
                        <a:rPr lang="en-IN" sz="1800" kern="1200" dirty="0" err="1" smtClean="0">
                          <a:solidFill>
                            <a:schemeClr val="dk1"/>
                          </a:solidFill>
                          <a:effectLst/>
                          <a:latin typeface="+mn-lt"/>
                          <a:ea typeface="+mn-ea"/>
                          <a:cs typeface="+mn-cs"/>
                        </a:rPr>
                        <a:t>Posch</a:t>
                      </a:r>
                      <a:r>
                        <a:rPr lang="en-IN" sz="1800" kern="1200" dirty="0" smtClean="0">
                          <a:solidFill>
                            <a:schemeClr val="dk1"/>
                          </a:solidFill>
                          <a:effectLst/>
                          <a:latin typeface="+mn-lt"/>
                          <a:ea typeface="+mn-ea"/>
                          <a:cs typeface="+mn-cs"/>
                        </a:rPr>
                        <a:t>, S. </a:t>
                      </a:r>
                      <a:r>
                        <a:rPr lang="en-IN" sz="1800" kern="1200" dirty="0" err="1" smtClean="0">
                          <a:solidFill>
                            <a:schemeClr val="dk1"/>
                          </a:solidFill>
                          <a:effectLst/>
                          <a:latin typeface="+mn-lt"/>
                          <a:ea typeface="+mn-ea"/>
                          <a:cs typeface="+mn-cs"/>
                        </a:rPr>
                        <a:t>Kunze</a:t>
                      </a:r>
                      <a:r>
                        <a:rPr lang="en-IN" sz="1800" kern="1200" dirty="0" smtClean="0">
                          <a:solidFill>
                            <a:schemeClr val="dk1"/>
                          </a:solidFill>
                          <a:effectLst/>
                          <a:latin typeface="+mn-lt"/>
                          <a:ea typeface="+mn-ea"/>
                          <a:cs typeface="+mn-cs"/>
                        </a:rPr>
                        <a:t>, </a:t>
                      </a:r>
                      <a:r>
                        <a:rPr lang="en-IN" sz="1800" kern="1200" dirty="0" err="1" smtClean="0">
                          <a:solidFill>
                            <a:schemeClr val="dk1"/>
                          </a:solidFill>
                          <a:effectLst/>
                          <a:latin typeface="+mn-lt"/>
                          <a:ea typeface="+mn-ea"/>
                          <a:cs typeface="+mn-cs"/>
                        </a:rPr>
                        <a:t>Deggendorf</a:t>
                      </a:r>
                      <a:r>
                        <a:rPr lang="en-IN" sz="1800" kern="1200" dirty="0" smtClean="0">
                          <a:solidFill>
                            <a:schemeClr val="dk1"/>
                          </a:solidFill>
                          <a:effectLst/>
                          <a:latin typeface="+mn-lt"/>
                          <a:ea typeface="+mn-ea"/>
                          <a:cs typeface="+mn-cs"/>
                        </a:rPr>
                        <a:t> Institute of Technology, </a:t>
                      </a:r>
                      <a:r>
                        <a:rPr lang="en-IN" sz="1800" kern="1200" dirty="0" err="1" smtClean="0">
                          <a:solidFill>
                            <a:schemeClr val="dk1"/>
                          </a:solidFill>
                          <a:effectLst/>
                          <a:latin typeface="+mn-lt"/>
                          <a:ea typeface="+mn-ea"/>
                          <a:cs typeface="+mn-cs"/>
                        </a:rPr>
                        <a:t>Freyung</a:t>
                      </a:r>
                      <a:r>
                        <a:rPr lang="en-IN" sz="1800" kern="1200" dirty="0" smtClean="0">
                          <a:solidFill>
                            <a:schemeClr val="dk1"/>
                          </a:solidFill>
                          <a:effectLst/>
                          <a:latin typeface="+mn-lt"/>
                          <a:ea typeface="+mn-ea"/>
                          <a:cs typeface="+mn-cs"/>
                        </a:rPr>
                        <a:t>. Research gate Publication, ‘Vehicle-to-grid AC charging Station’ An Approach for Smart Charging Development.’</a:t>
                      </a:r>
                      <a:endParaRPr lang="en-IN" dirty="0"/>
                    </a:p>
                  </a:txBody>
                  <a:tcPr/>
                </a:tc>
                <a:tc>
                  <a:txBody>
                    <a:bodyPr/>
                    <a:lstStyle/>
                    <a:p>
                      <a:endParaRPr lang="en-IN" dirty="0"/>
                    </a:p>
                  </a:txBody>
                  <a:tcPr/>
                </a:tc>
                <a:tc>
                  <a:txBody>
                    <a:bodyPr/>
                    <a:lstStyle/>
                    <a:p>
                      <a:endParaRPr lang="en-IN" dirty="0"/>
                    </a:p>
                  </a:txBody>
                  <a:tcPr/>
                </a:tc>
              </a:tr>
            </a:tbl>
          </a:graphicData>
        </a:graphic>
      </p:graphicFrame>
    </p:spTree>
    <p:extLst>
      <p:ext uri="{BB962C8B-B14F-4D97-AF65-F5344CB8AC3E}">
        <p14:creationId xmlns:p14="http://schemas.microsoft.com/office/powerpoint/2010/main" val="17919022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754</TotalTime>
  <Words>2444</Words>
  <Application>Microsoft Office PowerPoint</Application>
  <PresentationFormat>Widescreen</PresentationFormat>
  <Paragraphs>353</Paragraphs>
  <Slides>48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BankGothic Md BT</vt:lpstr>
      <vt:lpstr>Calibri</vt:lpstr>
      <vt:lpstr>Latha</vt:lpstr>
      <vt:lpstr>Symbol</vt:lpstr>
      <vt:lpstr>Times New Roman</vt:lpstr>
      <vt:lpstr>Trebuchet MS</vt:lpstr>
      <vt:lpstr>Tw Cen MT</vt:lpstr>
      <vt:lpstr>Wingdings</vt:lpstr>
      <vt:lpstr>Circuit</vt:lpstr>
      <vt:lpstr>Charging station for iec / iso 15118 protocol </vt:lpstr>
      <vt:lpstr>objective</vt:lpstr>
      <vt:lpstr>PowerPoint Presentation</vt:lpstr>
      <vt:lpstr>task</vt:lpstr>
      <vt:lpstr>Task – cont…</vt:lpstr>
      <vt:lpstr>Literature survey</vt:lpstr>
      <vt:lpstr>PowerPoint Presentation</vt:lpstr>
      <vt:lpstr>PowerPoint Presentation</vt:lpstr>
      <vt:lpstr>PowerPoint Presentation</vt:lpstr>
      <vt:lpstr>methodologies</vt:lpstr>
      <vt:lpstr>IEC 62196: VEHICLE PLUG</vt:lpstr>
      <vt:lpstr>IEC 61851</vt:lpstr>
      <vt:lpstr>PowerPoint Presentation</vt:lpstr>
      <vt:lpstr>ISO 15118</vt:lpstr>
      <vt:lpstr>OPENV2G PROJECT</vt:lpstr>
      <vt:lpstr>TCP/IP COMMUNICATION</vt:lpstr>
      <vt:lpstr>AUTOMATIC STATE DIAGRAM</vt:lpstr>
      <vt:lpstr>Software description</vt:lpstr>
      <vt:lpstr>filezilla</vt:lpstr>
      <vt:lpstr>geany</vt:lpstr>
      <vt:lpstr>pUtty terminal</vt:lpstr>
      <vt:lpstr>draw.io</vt:lpstr>
      <vt:lpstr>COMPILING THE PROGRAM</vt:lpstr>
      <vt:lpstr>PowerPoint Presentation</vt:lpstr>
      <vt:lpstr>PowerPoint Presentation</vt:lpstr>
      <vt:lpstr>Hardware description</vt:lpstr>
      <vt:lpstr>Raspberry pi3</vt:lpstr>
      <vt:lpstr>Raspberry pi 7” official touch screen</vt:lpstr>
      <vt:lpstr>Evacharge se</vt:lpstr>
      <vt:lpstr>PowerPoint Presentation</vt:lpstr>
      <vt:lpstr>PowerPoint Presentation</vt:lpstr>
      <vt:lpstr>PowerPoint Presentation</vt:lpstr>
      <vt:lpstr>Model architecture and operations</vt:lpstr>
      <vt:lpstr>Hardware setup</vt:lpstr>
      <vt:lpstr>PowerPoint Presentation</vt:lpstr>
      <vt:lpstr>Block diagrams</vt:lpstr>
      <vt:lpstr>PowerPoint Presentation</vt:lpstr>
      <vt:lpstr>PowerPoint Presentation</vt:lpstr>
      <vt:lpstr>Iso/IEC 15118 actors</vt:lpstr>
      <vt:lpstr>Plc communication on control pilot line (cplt)</vt:lpstr>
      <vt:lpstr>The insys power line gp as a commercial solution</vt:lpstr>
      <vt:lpstr>result</vt:lpstr>
      <vt:lpstr>conclusion</vt:lpstr>
      <vt:lpstr>reference</vt:lpstr>
      <vt:lpstr>Protocols being used</vt:lpstr>
      <vt:lpstr>Abstract - ISO/IEC 15118-1:2013</vt:lpstr>
      <vt:lpstr>Abstract – IEC 61851-1: 2010 :</vt:lpstr>
      <vt:lpstr>Advantages/Applications of the proposed system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extension to, and the implementation of an intelligent charging station (software/hardware) for electric vehicles (based on embedded Linux and Ethernet) following ISO 15118 AC/DC charging with CAN bus. </dc:title>
  <dc:creator>Jiztom Francis</dc:creator>
  <cp:lastModifiedBy>Jiztom Francis</cp:lastModifiedBy>
  <cp:revision>74</cp:revision>
  <dcterms:created xsi:type="dcterms:W3CDTF">2017-01-11T08:30:46Z</dcterms:created>
  <dcterms:modified xsi:type="dcterms:W3CDTF">2017-04-01T17:50:52Z</dcterms:modified>
</cp:coreProperties>
</file>